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2"/>
  </p:notesMasterIdLst>
  <p:sldIdLst>
    <p:sldId id="264" r:id="rId2"/>
    <p:sldId id="257" r:id="rId3"/>
    <p:sldId id="258" r:id="rId4"/>
    <p:sldId id="260" r:id="rId5"/>
    <p:sldId id="265" r:id="rId6"/>
    <p:sldId id="262" r:id="rId7"/>
    <p:sldId id="267" r:id="rId8"/>
    <p:sldId id="266" r:id="rId9"/>
    <p:sldId id="268" r:id="rId10"/>
    <p:sldId id="270" r:id="rId11"/>
    <p:sldId id="261" r:id="rId12"/>
    <p:sldId id="263" r:id="rId13"/>
    <p:sldId id="271" r:id="rId14"/>
    <p:sldId id="272" r:id="rId15"/>
    <p:sldId id="275" r:id="rId16"/>
    <p:sldId id="273" r:id="rId17"/>
    <p:sldId id="276" r:id="rId18"/>
    <p:sldId id="274" r:id="rId19"/>
    <p:sldId id="277" r:id="rId20"/>
    <p:sldId id="278" r:id="rId21"/>
    <p:sldId id="285" r:id="rId22"/>
    <p:sldId id="284" r:id="rId23"/>
    <p:sldId id="281" r:id="rId24"/>
    <p:sldId id="282" r:id="rId25"/>
    <p:sldId id="283" r:id="rId26"/>
    <p:sldId id="290" r:id="rId27"/>
    <p:sldId id="286" r:id="rId28"/>
    <p:sldId id="279" r:id="rId29"/>
    <p:sldId id="287"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77B83-B64A-40A8-A235-6FFCF3DCB8FB}"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B793D-18B3-428A-8CF7-0257A942C70C}" type="slidenum">
              <a:rPr lang="en-US" smtClean="0"/>
              <a:t>‹#›</a:t>
            </a:fld>
            <a:endParaRPr lang="en-US"/>
          </a:p>
        </p:txBody>
      </p:sp>
    </p:spTree>
    <p:extLst>
      <p:ext uri="{BB962C8B-B14F-4D97-AF65-F5344CB8AC3E}">
        <p14:creationId xmlns:p14="http://schemas.microsoft.com/office/powerpoint/2010/main" val="210184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80274E-FF15-4F7C-B981-EA16481C4D52}"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312459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D4AB0-9322-43C9-82EA-76C6DE22F6A8}"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102410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E9780-AD52-4F5D-A0DE-F1BB2577B599}"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38110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C0064-81C4-4BF8-B383-5844696D0301}"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140515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690A5D-4742-4C0E-8089-3004828C8810}" type="datetime1">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219421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77ED39-B353-4060-ADA7-E930A30D53F1}" type="datetime1">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34206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C3F94-F204-4F0F-A04B-6A9D666AEF58}" type="datetime1">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308760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59C58-E900-477C-8F52-8AAF56CAEC64}" type="datetime1">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166039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4DAC7-6F80-496F-A901-A2D981C97659}" type="datetime1">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337850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F3EEFD-A964-4010-B9A6-B3932274BD56}" type="datetime1">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38601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A9F5D-0D60-4C7D-A4DB-13A0471021A3}" type="datetime1">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6A37E-7437-41AB-B92E-134F982B9C21}" type="slidenum">
              <a:rPr lang="en-US" smtClean="0"/>
              <a:t>‹#›</a:t>
            </a:fld>
            <a:endParaRPr lang="en-US"/>
          </a:p>
        </p:txBody>
      </p:sp>
    </p:spTree>
    <p:extLst>
      <p:ext uri="{BB962C8B-B14F-4D97-AF65-F5344CB8AC3E}">
        <p14:creationId xmlns:p14="http://schemas.microsoft.com/office/powerpoint/2010/main" val="72701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4084-9898-4989-8B8A-FA3D96CEB60E}" type="datetime1">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6A37E-7437-41AB-B92E-134F982B9C21}" type="slidenum">
              <a:rPr lang="en-US" smtClean="0"/>
              <a:t>‹#›</a:t>
            </a:fld>
            <a:endParaRPr lang="en-US"/>
          </a:p>
        </p:txBody>
      </p:sp>
    </p:spTree>
    <p:extLst>
      <p:ext uri="{BB962C8B-B14F-4D97-AF65-F5344CB8AC3E}">
        <p14:creationId xmlns:p14="http://schemas.microsoft.com/office/powerpoint/2010/main" val="280722266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earthobservatory.nasa.gov/Features/EnergyBalance/printall.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pcc.c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ftp://aftp.cmdl.noaa.gov/products/trends/co2/co2_annmean_mlo.tx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esrl.noaa.gov/gmd/ccgg/trends/full.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ipcc.ch/report/sr1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cdc.noaa.gov/sotc/summary-info/global/2014/12"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lardat.uoregon.edu/SolarRadiationBasics.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18308"/>
            <a:ext cx="8825658" cy="1114695"/>
          </a:xfrm>
        </p:spPr>
        <p:txBody>
          <a:bodyPr/>
          <a:lstStyle/>
          <a:p>
            <a:pPr algn="ctr"/>
            <a:r>
              <a:rPr lang="en-US" sz="3600" dirty="0" smtClean="0">
                <a:latin typeface="Arial" panose="020B0604020202020204" pitchFamily="34" charset="0"/>
                <a:cs typeface="Arial" panose="020B0604020202020204" pitchFamily="34" charset="0"/>
              </a:rPr>
              <a:t>The Science Behind Climate Change</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54955" y="3004457"/>
            <a:ext cx="9809136" cy="3039292"/>
          </a:xfrm>
        </p:spPr>
        <p:txBody>
          <a:bodyPr>
            <a:normAutofit/>
          </a:bodyPr>
          <a:lstStyle/>
          <a:p>
            <a:pPr algn="ctr"/>
            <a:r>
              <a:rPr lang="en-US" sz="3200" dirty="0" smtClean="0">
                <a:solidFill>
                  <a:schemeClr val="tx1"/>
                </a:solidFill>
                <a:latin typeface="Arial" panose="020B0604020202020204" pitchFamily="34" charset="0"/>
                <a:cs typeface="Arial" panose="020B0604020202020204" pitchFamily="34" charset="0"/>
              </a:rPr>
              <a:t>Larry Olson</a:t>
            </a:r>
          </a:p>
          <a:p>
            <a:pPr algn="ctr"/>
            <a:r>
              <a:rPr lang="en-US" sz="3200" dirty="0" smtClean="0">
                <a:solidFill>
                  <a:schemeClr val="tx1"/>
                </a:solidFill>
                <a:latin typeface="Arial" panose="020B0604020202020204" pitchFamily="34" charset="0"/>
                <a:cs typeface="Arial" panose="020B0604020202020204" pitchFamily="34" charset="0"/>
              </a:rPr>
              <a:t>Environmental &amp; Resource Management</a:t>
            </a:r>
          </a:p>
          <a:p>
            <a:pPr algn="ctr"/>
            <a:r>
              <a:rPr lang="en-US" sz="3200" dirty="0" smtClean="0">
                <a:solidFill>
                  <a:schemeClr val="tx1"/>
                </a:solidFill>
                <a:latin typeface="Arial" panose="020B0604020202020204" pitchFamily="34" charset="0"/>
                <a:cs typeface="Arial" panose="020B0604020202020204" pitchFamily="34" charset="0"/>
              </a:rPr>
              <a:t>Arizona State University</a:t>
            </a:r>
          </a:p>
          <a:p>
            <a:pPr algn="ctr"/>
            <a:endParaRPr lang="en-US" sz="3200" dirty="0">
              <a:solidFill>
                <a:schemeClr val="tx1"/>
              </a:solidFill>
              <a:latin typeface="Arial" panose="020B0604020202020204" pitchFamily="34" charset="0"/>
              <a:cs typeface="Arial" panose="020B0604020202020204" pitchFamily="34" charset="0"/>
            </a:endParaRPr>
          </a:p>
          <a:p>
            <a:pPr algn="ctr"/>
            <a:r>
              <a:rPr lang="en-US" sz="2800" dirty="0" smtClean="0">
                <a:solidFill>
                  <a:schemeClr val="tx1"/>
                </a:solidFill>
                <a:latin typeface="Arial" panose="020B0604020202020204" pitchFamily="34" charset="0"/>
                <a:cs typeface="Arial" panose="020B0604020202020204" pitchFamily="34" charset="0"/>
              </a:rPr>
              <a:t>Larry.Olson@asu.edu</a:t>
            </a:r>
          </a:p>
        </p:txBody>
      </p:sp>
      <p:sp>
        <p:nvSpPr>
          <p:cNvPr id="4" name="Slide Number Placeholder 3"/>
          <p:cNvSpPr>
            <a:spLocks noGrp="1"/>
          </p:cNvSpPr>
          <p:nvPr>
            <p:ph type="sldNum" sz="quarter" idx="12"/>
          </p:nvPr>
        </p:nvSpPr>
        <p:spPr/>
        <p:txBody>
          <a:bodyPr/>
          <a:lstStyle/>
          <a:p>
            <a:fld id="{AA06A37E-7437-41AB-B92E-134F982B9C21}" type="slidenum">
              <a:rPr lang="en-US" smtClean="0"/>
              <a:t>1</a:t>
            </a:fld>
            <a:endParaRPr lang="en-US"/>
          </a:p>
        </p:txBody>
      </p:sp>
    </p:spTree>
    <p:extLst>
      <p:ext uri="{BB962C8B-B14F-4D97-AF65-F5344CB8AC3E}">
        <p14:creationId xmlns:p14="http://schemas.microsoft.com/office/powerpoint/2010/main" val="29453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Diagram of incoming energy from sunlight."/>
          <p:cNvSpPr>
            <a:spLocks noChangeAspect="1" noChangeArrowheads="1"/>
          </p:cNvSpPr>
          <p:nvPr/>
        </p:nvSpPr>
        <p:spPr bwMode="auto">
          <a:xfrm>
            <a:off x="1692275" y="-1562100"/>
            <a:ext cx="3257550" cy="3257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iagram of incoming energy from sunlight."/>
          <p:cNvSpPr>
            <a:spLocks noChangeAspect="1" noChangeArrowheads="1"/>
          </p:cNvSpPr>
          <p:nvPr/>
        </p:nvSpPr>
        <p:spPr bwMode="auto">
          <a:xfrm>
            <a:off x="1692275" y="-1562100"/>
            <a:ext cx="3257550" cy="3257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Incoming radiation.bmp"/>
          <p:cNvPicPr>
            <a:picLocks noChangeAspect="1"/>
          </p:cNvPicPr>
          <p:nvPr/>
        </p:nvPicPr>
        <p:blipFill>
          <a:blip r:embed="rId2" cstate="print"/>
          <a:stretch>
            <a:fillRect/>
          </a:stretch>
        </p:blipFill>
        <p:spPr>
          <a:xfrm>
            <a:off x="742407" y="533399"/>
            <a:ext cx="5347063" cy="5347063"/>
          </a:xfrm>
          <a:prstGeom prst="rect">
            <a:avLst/>
          </a:prstGeom>
        </p:spPr>
      </p:pic>
      <p:pic>
        <p:nvPicPr>
          <p:cNvPr id="5" name="Picture 4" descr="Outgoing radiation.bmp"/>
          <p:cNvPicPr>
            <a:picLocks noChangeAspect="1"/>
          </p:cNvPicPr>
          <p:nvPr/>
        </p:nvPicPr>
        <p:blipFill>
          <a:blip r:embed="rId3" cstate="print"/>
          <a:stretch>
            <a:fillRect/>
          </a:stretch>
        </p:blipFill>
        <p:spPr>
          <a:xfrm>
            <a:off x="6409509" y="533399"/>
            <a:ext cx="5347063" cy="5347063"/>
          </a:xfrm>
          <a:prstGeom prst="rect">
            <a:avLst/>
          </a:prstGeom>
        </p:spPr>
      </p:pic>
      <p:sp>
        <p:nvSpPr>
          <p:cNvPr id="6" name="TextBox 5"/>
          <p:cNvSpPr txBox="1"/>
          <p:nvPr/>
        </p:nvSpPr>
        <p:spPr>
          <a:xfrm>
            <a:off x="1720282" y="6096001"/>
            <a:ext cx="8719118" cy="461665"/>
          </a:xfrm>
          <a:prstGeom prst="rect">
            <a:avLst/>
          </a:prstGeom>
          <a:noFill/>
        </p:spPr>
        <p:txBody>
          <a:bodyPr wrap="square" rtlCol="0">
            <a:spAutoFit/>
          </a:bodyPr>
          <a:lstStyle/>
          <a:p>
            <a:r>
              <a:rPr lang="en-US" dirty="0">
                <a:hlinkClick r:id="rId4"/>
              </a:rPr>
              <a:t>http://earthobservatory.nasa.gov/Features/EnergyBalance/printall.php</a:t>
            </a:r>
            <a:endParaRPr lang="en-US" dirty="0"/>
          </a:p>
        </p:txBody>
      </p:sp>
      <p:sp>
        <p:nvSpPr>
          <p:cNvPr id="2" name="Slide Number Placeholder 1"/>
          <p:cNvSpPr>
            <a:spLocks noGrp="1"/>
          </p:cNvSpPr>
          <p:nvPr>
            <p:ph type="sldNum" sz="quarter" idx="12"/>
          </p:nvPr>
        </p:nvSpPr>
        <p:spPr/>
        <p:txBody>
          <a:bodyPr/>
          <a:lstStyle/>
          <a:p>
            <a:fld id="{AA06A37E-7437-41AB-B92E-134F982B9C21}" type="slidenum">
              <a:rPr lang="en-US" smtClean="0"/>
              <a:t>10</a:t>
            </a:fld>
            <a:endParaRPr lang="en-US"/>
          </a:p>
        </p:txBody>
      </p:sp>
    </p:spTree>
    <p:extLst>
      <p:ext uri="{BB962C8B-B14F-4D97-AF65-F5344CB8AC3E}">
        <p14:creationId xmlns:p14="http://schemas.microsoft.com/office/powerpoint/2010/main" val="40952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Greenhouse Effect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262743"/>
            <a:ext cx="10605363" cy="5155473"/>
          </a:xfrm>
        </p:spPr>
        <p:txBody>
          <a:bodyPr>
            <a:normAutofit lnSpcReduction="10000"/>
          </a:bodyPr>
          <a:lstStyle/>
          <a:p>
            <a:pPr>
              <a:lnSpc>
                <a:spcPct val="100000"/>
              </a:lnSpc>
            </a:pPr>
            <a:r>
              <a:rPr lang="en-US" sz="2400" dirty="0" smtClean="0">
                <a:latin typeface="Arial" charset="0"/>
              </a:rPr>
              <a:t>So amount of solar radiation that is absorbed and re-radiated is given by</a:t>
            </a:r>
          </a:p>
          <a:p>
            <a:pPr lvl="1">
              <a:lnSpc>
                <a:spcPct val="100000"/>
              </a:lnSpc>
              <a:buFontTx/>
              <a:buNone/>
            </a:pPr>
            <a:r>
              <a:rPr lang="en-US" dirty="0" smtClean="0">
                <a:latin typeface="Arial" charset="0"/>
              </a:rPr>
              <a:t>	S = (1 - </a:t>
            </a:r>
            <a:r>
              <a:rPr lang="en-US" dirty="0" smtClean="0">
                <a:latin typeface="Arial" charset="0"/>
                <a:sym typeface="Symbol" pitchFamily="18" charset="2"/>
              </a:rPr>
              <a:t>) S</a:t>
            </a:r>
            <a:r>
              <a:rPr lang="en-US" baseline="-25000" dirty="0" smtClean="0">
                <a:latin typeface="Arial" charset="0"/>
                <a:sym typeface="Symbol" pitchFamily="18" charset="2"/>
              </a:rPr>
              <a:t>o</a:t>
            </a:r>
            <a:r>
              <a:rPr lang="en-US" dirty="0" smtClean="0">
                <a:latin typeface="Arial" charset="0"/>
                <a:sym typeface="Symbol" pitchFamily="18" charset="2"/>
              </a:rPr>
              <a:t> / 4 = (1 – 0.3) 1370 watts/m</a:t>
            </a:r>
            <a:r>
              <a:rPr lang="en-US" baseline="30000" dirty="0" smtClean="0">
                <a:latin typeface="Arial" charset="0"/>
                <a:sym typeface="Symbol" pitchFamily="18" charset="2"/>
              </a:rPr>
              <a:t>2</a:t>
            </a:r>
            <a:r>
              <a:rPr lang="en-US" dirty="0" smtClean="0">
                <a:latin typeface="Arial" charset="0"/>
                <a:sym typeface="Symbol" pitchFamily="18" charset="2"/>
              </a:rPr>
              <a:t> / 4 </a:t>
            </a:r>
            <a:r>
              <a:rPr lang="en-US" dirty="0" smtClean="0">
                <a:latin typeface="Arial" charset="0"/>
              </a:rPr>
              <a:t>= 240 watts/m</a:t>
            </a:r>
            <a:r>
              <a:rPr lang="en-US" baseline="30000" dirty="0" smtClean="0">
                <a:latin typeface="Arial" charset="0"/>
              </a:rPr>
              <a:t>2 </a:t>
            </a:r>
            <a:r>
              <a:rPr lang="en-US" dirty="0" smtClean="0">
                <a:latin typeface="Arial" charset="0"/>
              </a:rPr>
              <a:t>radiated back into space from each meter of the earth’s surface</a:t>
            </a:r>
          </a:p>
          <a:p>
            <a:pPr lvl="1">
              <a:lnSpc>
                <a:spcPct val="100000"/>
              </a:lnSpc>
              <a:buFontTx/>
              <a:buNone/>
            </a:pPr>
            <a:r>
              <a:rPr lang="en-US" dirty="0" smtClean="0">
                <a:latin typeface="Arial" charset="0"/>
              </a:rPr>
              <a:t>So if we know the rate at which energy is radiating from the earth, we can calculate its temperature:</a:t>
            </a:r>
          </a:p>
          <a:p>
            <a:pPr lvl="1">
              <a:lnSpc>
                <a:spcPct val="100000"/>
              </a:lnSpc>
              <a:buFontTx/>
              <a:buNone/>
            </a:pPr>
            <a:r>
              <a:rPr lang="en-US" dirty="0" smtClean="0">
                <a:latin typeface="Arial" charset="0"/>
              </a:rPr>
              <a:t>	</a:t>
            </a:r>
            <a:r>
              <a:rPr lang="en-US" u="sng" dirty="0" smtClean="0">
                <a:latin typeface="Arial" charset="0"/>
              </a:rPr>
              <a:t>240 watts/m</a:t>
            </a:r>
            <a:r>
              <a:rPr lang="en-US" u="sng" baseline="30000" dirty="0" smtClean="0">
                <a:latin typeface="Arial" charset="0"/>
              </a:rPr>
              <a:t>2</a:t>
            </a:r>
            <a:r>
              <a:rPr lang="en-US" baseline="30000" dirty="0" smtClean="0">
                <a:latin typeface="Arial" charset="0"/>
              </a:rPr>
              <a:t>		   </a:t>
            </a:r>
            <a:r>
              <a:rPr lang="en-US" dirty="0" smtClean="0">
                <a:latin typeface="Arial" charset="0"/>
              </a:rPr>
              <a:t>= T</a:t>
            </a:r>
            <a:r>
              <a:rPr lang="en-US" baseline="30000" dirty="0" smtClean="0">
                <a:latin typeface="Arial" charset="0"/>
              </a:rPr>
              <a:t>4</a:t>
            </a:r>
            <a:r>
              <a:rPr lang="en-US" dirty="0" smtClean="0">
                <a:latin typeface="Arial" charset="0"/>
              </a:rPr>
              <a:t>  </a:t>
            </a:r>
            <a:r>
              <a:rPr lang="en-US" dirty="0" smtClean="0">
                <a:latin typeface="Arial" charset="0"/>
                <a:sym typeface="Wingdings" pitchFamily="2" charset="2"/>
              </a:rPr>
              <a:t> T = 255 K</a:t>
            </a:r>
            <a:r>
              <a:rPr lang="en-US" dirty="0" smtClean="0">
                <a:latin typeface="Arial" charset="0"/>
              </a:rPr>
              <a:t> </a:t>
            </a:r>
            <a:endParaRPr lang="en-US" u="sng" dirty="0" smtClean="0">
              <a:latin typeface="Arial" charset="0"/>
            </a:endParaRPr>
          </a:p>
          <a:p>
            <a:pPr lvl="1">
              <a:lnSpc>
                <a:spcPct val="100000"/>
              </a:lnSpc>
              <a:buFontTx/>
              <a:buNone/>
            </a:pPr>
            <a:r>
              <a:rPr lang="en-US" dirty="0" smtClean="0">
                <a:latin typeface="Arial" charset="0"/>
              </a:rPr>
              <a:t>	5.67 x 10</a:t>
            </a:r>
            <a:r>
              <a:rPr lang="en-US" baseline="30000" dirty="0" smtClean="0">
                <a:latin typeface="Arial" charset="0"/>
              </a:rPr>
              <a:t>-8</a:t>
            </a:r>
            <a:r>
              <a:rPr lang="en-US" dirty="0" smtClean="0">
                <a:latin typeface="Arial" charset="0"/>
              </a:rPr>
              <a:t> watts/m</a:t>
            </a:r>
            <a:r>
              <a:rPr lang="en-US" baseline="30000" dirty="0" smtClean="0">
                <a:latin typeface="Arial" charset="0"/>
              </a:rPr>
              <a:t>2</a:t>
            </a:r>
            <a:r>
              <a:rPr lang="en-US" dirty="0" smtClean="0">
                <a:latin typeface="Arial" charset="0"/>
              </a:rPr>
              <a:t> K	                  = -18 </a:t>
            </a:r>
            <a:r>
              <a:rPr lang="en-US" baseline="30000" dirty="0" err="1" smtClean="0">
                <a:latin typeface="Arial" charset="0"/>
              </a:rPr>
              <a:t>o</a:t>
            </a:r>
            <a:r>
              <a:rPr lang="en-US" dirty="0" err="1" smtClean="0">
                <a:latin typeface="Arial" charset="0"/>
              </a:rPr>
              <a:t>C</a:t>
            </a:r>
            <a:endParaRPr lang="en-US" dirty="0" smtClean="0">
              <a:latin typeface="Arial" charset="0"/>
            </a:endParaRPr>
          </a:p>
          <a:p>
            <a:pPr lvl="1">
              <a:lnSpc>
                <a:spcPct val="100000"/>
              </a:lnSpc>
            </a:pPr>
            <a:r>
              <a:rPr lang="en-US" dirty="0" smtClean="0">
                <a:latin typeface="Arial" charset="0"/>
                <a:sym typeface="Symbol" pitchFamily="18" charset="2"/>
              </a:rPr>
              <a:t>This would be the average temperature of the earth if there were no atmosphere.  It is obviously much colder than the earth really is.  </a:t>
            </a:r>
          </a:p>
          <a:p>
            <a:pPr>
              <a:lnSpc>
                <a:spcPct val="100000"/>
              </a:lnSpc>
            </a:pPr>
            <a:r>
              <a:rPr lang="en-US" sz="2400" dirty="0" smtClean="0">
                <a:latin typeface="Arial" panose="020B0604020202020204" pitchFamily="34" charset="0"/>
                <a:cs typeface="Arial" panose="020B0604020202020204" pitchFamily="34" charset="0"/>
              </a:rPr>
              <a:t>The difference in temperature calculated by the Stefan-</a:t>
            </a:r>
            <a:r>
              <a:rPr lang="en-US" sz="2400" dirty="0" err="1" smtClean="0">
                <a:latin typeface="Arial" panose="020B0604020202020204" pitchFamily="34" charset="0"/>
                <a:cs typeface="Arial" panose="020B0604020202020204" pitchFamily="34" charset="0"/>
              </a:rPr>
              <a:t>Boltzman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eq</a:t>
            </a:r>
            <a:r>
              <a:rPr lang="en-US" sz="2400" dirty="0" smtClean="0">
                <a:latin typeface="Arial" panose="020B0604020202020204" pitchFamily="34" charset="0"/>
                <a:cs typeface="Arial" panose="020B0604020202020204" pitchFamily="34" charset="0"/>
              </a:rPr>
              <a:t> which assumes no atmosphere and the temperature from Wein’s law which is what the earth actually radiates is called the </a:t>
            </a:r>
            <a:r>
              <a:rPr lang="en-US" sz="2400" b="1" dirty="0" smtClean="0">
                <a:latin typeface="Arial" panose="020B0604020202020204" pitchFamily="34" charset="0"/>
                <a:cs typeface="Arial" panose="020B0604020202020204" pitchFamily="34" charset="0"/>
              </a:rPr>
              <a:t>Greenhouse Effect.</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The earth is warmer by about 33 </a:t>
            </a:r>
            <a:r>
              <a:rPr lang="en-US" sz="2400" b="1" baseline="30000" dirty="0" err="1" smtClean="0">
                <a:latin typeface="Arial" panose="020B0604020202020204" pitchFamily="34" charset="0"/>
                <a:cs typeface="Arial" panose="020B0604020202020204" pitchFamily="34" charset="0"/>
              </a:rPr>
              <a:t>o</a:t>
            </a:r>
            <a:r>
              <a:rPr lang="en-US" sz="2400" b="1" dirty="0" err="1" smtClean="0">
                <a:latin typeface="Arial" panose="020B0604020202020204" pitchFamily="34" charset="0"/>
                <a:cs typeface="Arial" panose="020B0604020202020204" pitchFamily="34" charset="0"/>
              </a:rPr>
              <a:t>C</a:t>
            </a:r>
            <a:r>
              <a:rPr lang="en-US" sz="2400" b="1" dirty="0" smtClean="0">
                <a:latin typeface="Arial" panose="020B0604020202020204" pitchFamily="34" charset="0"/>
                <a:cs typeface="Arial" panose="020B0604020202020204" pitchFamily="34" charset="0"/>
              </a:rPr>
              <a:t> than it would be without an atmosphere.</a:t>
            </a: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11</a:t>
            </a:fld>
            <a:endParaRPr lang="en-US"/>
          </a:p>
        </p:txBody>
      </p:sp>
    </p:spTree>
    <p:extLst>
      <p:ext uri="{BB962C8B-B14F-4D97-AF65-F5344CB8AC3E}">
        <p14:creationId xmlns:p14="http://schemas.microsoft.com/office/powerpoint/2010/main" val="355705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3706"/>
            <a:ext cx="9404723" cy="810025"/>
          </a:xfrm>
        </p:spPr>
        <p:txBody>
          <a:bodyPr/>
          <a:lstStyle/>
          <a:p>
            <a:pPr algn="ctr"/>
            <a:r>
              <a:rPr lang="en-US" sz="2800" dirty="0" smtClean="0">
                <a:latin typeface="Arial" panose="020B0604020202020204" pitchFamily="34" charset="0"/>
                <a:cs typeface="Arial" panose="020B0604020202020204" pitchFamily="34" charset="0"/>
              </a:rPr>
              <a:t>Greenhouse Effect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262743"/>
            <a:ext cx="10605363" cy="4985657"/>
          </a:xfrm>
        </p:spPr>
        <p:txBody>
          <a:bodyPr>
            <a:normAutofit lnSpcReduction="10000"/>
          </a:bodyPr>
          <a:lstStyle/>
          <a:p>
            <a:pPr>
              <a:lnSpc>
                <a:spcPct val="100000"/>
              </a:lnSpc>
            </a:pPr>
            <a:r>
              <a:rPr lang="en-US" sz="2400" dirty="0" smtClean="0">
                <a:latin typeface="Arial" panose="020B0604020202020204" pitchFamily="34" charset="0"/>
                <a:cs typeface="Arial" panose="020B0604020202020204" pitchFamily="34" charset="0"/>
              </a:rPr>
              <a:t>Why do gases in the atmosphere cause warming?</a:t>
            </a:r>
          </a:p>
          <a:p>
            <a:pPr>
              <a:lnSpc>
                <a:spcPct val="100000"/>
              </a:lnSpc>
            </a:pPr>
            <a:r>
              <a:rPr lang="en-US" sz="2400" dirty="0" smtClean="0">
                <a:latin typeface="Arial" panose="020B0604020202020204" pitchFamily="34" charset="0"/>
                <a:cs typeface="Arial" panose="020B0604020202020204" pitchFamily="34" charset="0"/>
              </a:rPr>
              <a:t>Atmospheric gases don’t absorb visible radiation which constitutes much of incoming radiation.  But outgoing radiation is in the infrared and some atmospheric gases can absorb that.  </a:t>
            </a:r>
          </a:p>
          <a:p>
            <a:pPr>
              <a:lnSpc>
                <a:spcPct val="100000"/>
              </a:lnSpc>
            </a:pPr>
            <a:r>
              <a:rPr lang="en-US" sz="2400" dirty="0" smtClean="0">
                <a:latin typeface="Arial" charset="0"/>
                <a:sym typeface="Symbol" pitchFamily="18" charset="2"/>
              </a:rPr>
              <a:t>What happens when IR radiation is absorbed?</a:t>
            </a:r>
          </a:p>
          <a:p>
            <a:pPr lvl="1">
              <a:lnSpc>
                <a:spcPct val="100000"/>
              </a:lnSpc>
            </a:pPr>
            <a:r>
              <a:rPr lang="en-US" dirty="0" smtClean="0">
                <a:latin typeface="Arial" charset="0"/>
                <a:sym typeface="Symbol" pitchFamily="18" charset="2"/>
              </a:rPr>
              <a:t>IR radiation isn’t energetic enough to cause chemical bonds to break, but it can cause bonds to vibrate (stretch).</a:t>
            </a:r>
          </a:p>
          <a:p>
            <a:pPr lvl="1">
              <a:lnSpc>
                <a:spcPct val="100000"/>
              </a:lnSpc>
            </a:pPr>
            <a:r>
              <a:rPr lang="en-US" dirty="0" smtClean="0">
                <a:latin typeface="Arial" charset="0"/>
                <a:sym typeface="Symbol" pitchFamily="18" charset="2"/>
              </a:rPr>
              <a:t>The two most common constituents of the atmosphere are N</a:t>
            </a:r>
            <a:r>
              <a:rPr lang="en-US" baseline="-25000" dirty="0" smtClean="0">
                <a:latin typeface="Arial" charset="0"/>
                <a:sym typeface="Symbol" pitchFamily="18" charset="2"/>
              </a:rPr>
              <a:t>2</a:t>
            </a:r>
            <a:r>
              <a:rPr lang="en-US" dirty="0" smtClean="0">
                <a:latin typeface="Arial" charset="0"/>
                <a:sym typeface="Symbol" pitchFamily="18" charset="2"/>
              </a:rPr>
              <a:t> and O</a:t>
            </a:r>
            <a:r>
              <a:rPr lang="en-US" baseline="-25000" dirty="0" smtClean="0">
                <a:latin typeface="Arial" charset="0"/>
                <a:sym typeface="Symbol" pitchFamily="18" charset="2"/>
              </a:rPr>
              <a:t>2</a:t>
            </a:r>
            <a:r>
              <a:rPr lang="en-US" dirty="0">
                <a:latin typeface="Arial" charset="0"/>
                <a:sym typeface="Symbol" pitchFamily="18" charset="2"/>
              </a:rPr>
              <a:t> </a:t>
            </a:r>
            <a:r>
              <a:rPr lang="en-US" dirty="0" smtClean="0">
                <a:latin typeface="Arial" charset="0"/>
                <a:sym typeface="Symbol" pitchFamily="18" charset="2"/>
              </a:rPr>
              <a:t>which are</a:t>
            </a:r>
            <a:r>
              <a:rPr lang="en-US" dirty="0" smtClean="0">
                <a:latin typeface="Arial" charset="0"/>
                <a:sym typeface="Symbol" pitchFamily="18" charset="2"/>
              </a:rPr>
              <a:t> </a:t>
            </a:r>
            <a:r>
              <a:rPr lang="en-US" dirty="0" err="1" smtClean="0">
                <a:latin typeface="Arial" charset="0"/>
                <a:sym typeface="Symbol" pitchFamily="18" charset="2"/>
              </a:rPr>
              <a:t>homonuclear</a:t>
            </a:r>
            <a:r>
              <a:rPr lang="en-US" dirty="0" smtClean="0">
                <a:latin typeface="Arial" charset="0"/>
                <a:sym typeface="Symbol" pitchFamily="18" charset="2"/>
              </a:rPr>
              <a:t> diatomic molecules.  For a diatomic molecule, there is only one possible vibrational mode:  a stretching symmetric mode.</a:t>
            </a:r>
          </a:p>
          <a:p>
            <a:pPr lvl="1">
              <a:lnSpc>
                <a:spcPct val="80000"/>
              </a:lnSpc>
              <a:buNone/>
            </a:pPr>
            <a:r>
              <a:rPr lang="en-US" dirty="0" smtClean="0">
                <a:latin typeface="Arial" charset="0"/>
                <a:sym typeface="Symbol" pitchFamily="18" charset="2"/>
              </a:rPr>
              <a:t>			  ↔		  ↔</a:t>
            </a:r>
          </a:p>
          <a:p>
            <a:pPr>
              <a:lnSpc>
                <a:spcPct val="80000"/>
              </a:lnSpc>
              <a:buNone/>
            </a:pPr>
            <a:r>
              <a:rPr lang="en-US" sz="2400" dirty="0" smtClean="0">
                <a:latin typeface="Arial" charset="0"/>
              </a:rPr>
              <a:t>			N≡N or 	O=O</a:t>
            </a:r>
            <a:endParaRPr lang="en-US" sz="2400" dirty="0" smtClean="0">
              <a:latin typeface="CG Times" pitchFamily="18"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12</a:t>
            </a:fld>
            <a:endParaRPr lang="en-US"/>
          </a:p>
        </p:txBody>
      </p:sp>
    </p:spTree>
    <p:extLst>
      <p:ext uri="{BB962C8B-B14F-4D97-AF65-F5344CB8AC3E}">
        <p14:creationId xmlns:p14="http://schemas.microsoft.com/office/powerpoint/2010/main" val="297182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56919"/>
            <a:ext cx="9404723" cy="810025"/>
          </a:xfrm>
        </p:spPr>
        <p:txBody>
          <a:bodyPr/>
          <a:lstStyle/>
          <a:p>
            <a:pPr algn="ctr"/>
            <a:r>
              <a:rPr lang="en-US" sz="2800" dirty="0" smtClean="0">
                <a:latin typeface="Arial" panose="020B0604020202020204" pitchFamily="34" charset="0"/>
                <a:cs typeface="Arial" panose="020B0604020202020204" pitchFamily="34" charset="0"/>
              </a:rPr>
              <a:t>IR Absorption</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262744"/>
            <a:ext cx="10605363" cy="4985656"/>
          </a:xfrm>
        </p:spPr>
        <p:txBody>
          <a:bodyPr>
            <a:normAutofit/>
          </a:bodyPr>
          <a:lstStyle/>
          <a:p>
            <a:pPr>
              <a:lnSpc>
                <a:spcPct val="100000"/>
              </a:lnSpc>
            </a:pPr>
            <a:r>
              <a:rPr lang="en-US" sz="2400" dirty="0" smtClean="0">
                <a:latin typeface="Arial" charset="0"/>
                <a:sym typeface="Symbol" pitchFamily="18" charset="2"/>
              </a:rPr>
              <a:t>For a molecular vibrations to be IR active, it must result in a change in the dipole moment of the molecule.  (This is a consequence of quantum mechanics).</a:t>
            </a:r>
          </a:p>
          <a:p>
            <a:pPr>
              <a:lnSpc>
                <a:spcPct val="100000"/>
              </a:lnSpc>
            </a:pPr>
            <a:r>
              <a:rPr lang="en-US" sz="2400" dirty="0" smtClean="0">
                <a:latin typeface="Arial" charset="0"/>
                <a:sym typeface="Symbol" pitchFamily="18" charset="2"/>
              </a:rPr>
              <a:t>Dipole moment = charge x distance </a:t>
            </a:r>
          </a:p>
          <a:p>
            <a:pPr lvl="1">
              <a:lnSpc>
                <a:spcPct val="100000"/>
              </a:lnSpc>
            </a:pPr>
            <a:r>
              <a:rPr lang="en-US" dirty="0" smtClean="0">
                <a:latin typeface="Arial" charset="0"/>
                <a:sym typeface="Symbol" pitchFamily="18" charset="2"/>
              </a:rPr>
              <a:t>Thus, to have a dipole moment there has to be a separation of charge.  But </a:t>
            </a:r>
            <a:r>
              <a:rPr lang="en-US" dirty="0" err="1" smtClean="0">
                <a:latin typeface="Arial" charset="0"/>
                <a:sym typeface="Symbol" pitchFamily="18" charset="2"/>
              </a:rPr>
              <a:t>homonuclear</a:t>
            </a:r>
            <a:r>
              <a:rPr lang="en-US" dirty="0" smtClean="0">
                <a:latin typeface="Arial" charset="0"/>
                <a:sym typeface="Symbol" pitchFamily="18" charset="2"/>
              </a:rPr>
              <a:t> diatomic molecules like N</a:t>
            </a:r>
            <a:r>
              <a:rPr lang="en-US" baseline="-25000" dirty="0" smtClean="0">
                <a:latin typeface="Arial" charset="0"/>
                <a:sym typeface="Symbol" pitchFamily="18" charset="2"/>
              </a:rPr>
              <a:t>2</a:t>
            </a:r>
            <a:r>
              <a:rPr lang="en-US" dirty="0" smtClean="0">
                <a:latin typeface="Arial" charset="0"/>
                <a:sym typeface="Symbol" pitchFamily="18" charset="2"/>
              </a:rPr>
              <a:t> and O</a:t>
            </a:r>
            <a:r>
              <a:rPr lang="en-US" baseline="-25000" dirty="0" smtClean="0">
                <a:latin typeface="Arial" charset="0"/>
                <a:sym typeface="Symbol" pitchFamily="18" charset="2"/>
              </a:rPr>
              <a:t>2</a:t>
            </a:r>
            <a:r>
              <a:rPr lang="en-US" dirty="0" smtClean="0">
                <a:latin typeface="Arial" charset="0"/>
                <a:sym typeface="Symbol" pitchFamily="18" charset="2"/>
              </a:rPr>
              <a:t> have no dipole and a symmetric stretch does not create one. Thus, N</a:t>
            </a:r>
            <a:r>
              <a:rPr lang="en-US" baseline="-25000" dirty="0" smtClean="0">
                <a:latin typeface="Arial" charset="0"/>
                <a:sym typeface="Symbol" pitchFamily="18" charset="2"/>
              </a:rPr>
              <a:t>2</a:t>
            </a:r>
            <a:r>
              <a:rPr lang="en-US" dirty="0" smtClean="0">
                <a:latin typeface="Arial" charset="0"/>
                <a:sym typeface="Symbol" pitchFamily="18" charset="2"/>
              </a:rPr>
              <a:t> is not IR active.</a:t>
            </a:r>
          </a:p>
          <a:p>
            <a:pPr lvl="1">
              <a:lnSpc>
                <a:spcPct val="100000"/>
              </a:lnSpc>
            </a:pPr>
            <a:r>
              <a:rPr lang="en-US" dirty="0" smtClean="0">
                <a:latin typeface="Arial" charset="0"/>
                <a:sym typeface="Symbol" pitchFamily="18" charset="2"/>
              </a:rPr>
              <a:t>But molecules with a permanent dipole are IR active.</a:t>
            </a:r>
            <a:endParaRPr lang="en-US" dirty="0" smtClean="0">
              <a:latin typeface="Arial" charset="0"/>
              <a:sym typeface="Symbol" pitchFamily="18" charset="2"/>
            </a:endParaRPr>
          </a:p>
          <a:p>
            <a:pPr lvl="1">
              <a:lnSpc>
                <a:spcPct val="80000"/>
              </a:lnSpc>
              <a:buNone/>
            </a:pPr>
            <a:r>
              <a:rPr lang="en-US" dirty="0" smtClean="0">
                <a:latin typeface="Arial" charset="0"/>
                <a:sym typeface="Symbol" pitchFamily="18" charset="2"/>
              </a:rPr>
              <a:t>	</a:t>
            </a:r>
            <a:r>
              <a:rPr lang="en-US" dirty="0">
                <a:latin typeface="Arial" charset="0"/>
                <a:sym typeface="Symbol" pitchFamily="18" charset="2"/>
              </a:rPr>
              <a:t> </a:t>
            </a:r>
            <a:r>
              <a:rPr lang="en-US" dirty="0" smtClean="0">
                <a:latin typeface="Arial" charset="0"/>
                <a:sym typeface="Symbol" pitchFamily="18" charset="2"/>
              </a:rPr>
              <a:t> </a:t>
            </a:r>
            <a:r>
              <a:rPr lang="en-US" dirty="0" smtClean="0">
                <a:latin typeface="Arial" charset="0"/>
                <a:sym typeface="Symbol" pitchFamily="18" charset="2"/>
              </a:rPr>
              <a:t>← →	             ← →</a:t>
            </a:r>
            <a:r>
              <a:rPr lang="en-US" dirty="0">
                <a:latin typeface="Arial" charset="0"/>
                <a:sym typeface="Symbol" pitchFamily="18" charset="2"/>
              </a:rPr>
              <a:t>	</a:t>
            </a:r>
            <a:r>
              <a:rPr lang="en-US" dirty="0" smtClean="0">
                <a:latin typeface="Arial" charset="0"/>
                <a:sym typeface="Symbol" pitchFamily="18" charset="2"/>
              </a:rPr>
              <a:t>              ← →</a:t>
            </a:r>
          </a:p>
          <a:p>
            <a:pPr lvl="1">
              <a:lnSpc>
                <a:spcPct val="80000"/>
              </a:lnSpc>
              <a:buNone/>
            </a:pPr>
            <a:r>
              <a:rPr lang="en-US" dirty="0" smtClean="0">
                <a:latin typeface="Arial" charset="0"/>
                <a:sym typeface="Symbol" pitchFamily="18" charset="2"/>
              </a:rPr>
              <a:t>		N≡N		</a:t>
            </a:r>
            <a:r>
              <a:rPr lang="en-US" baseline="30000" dirty="0" smtClean="0">
                <a:latin typeface="Arial" charset="0"/>
                <a:sym typeface="Symbol" pitchFamily="18" charset="2"/>
              </a:rPr>
              <a:t>+</a:t>
            </a:r>
            <a:r>
              <a:rPr lang="en-US" dirty="0" smtClean="0">
                <a:latin typeface="Arial" charset="0"/>
                <a:sym typeface="Symbol" pitchFamily="18" charset="2"/>
              </a:rPr>
              <a:t>N≡O</a:t>
            </a:r>
            <a:r>
              <a:rPr lang="en-US" baseline="30000" dirty="0" smtClean="0">
                <a:latin typeface="Arial" charset="0"/>
                <a:sym typeface="Symbol" pitchFamily="18" charset="2"/>
              </a:rPr>
              <a:t>-</a:t>
            </a:r>
            <a:r>
              <a:rPr lang="en-US" dirty="0" smtClean="0">
                <a:latin typeface="Arial" charset="0"/>
                <a:sym typeface="Symbol" pitchFamily="18" charset="2"/>
              </a:rPr>
              <a:t> 	 </a:t>
            </a:r>
            <a:r>
              <a:rPr lang="en-US" baseline="30000" dirty="0" smtClean="0">
                <a:latin typeface="Arial" charset="0"/>
                <a:sym typeface="Symbol" pitchFamily="18" charset="2"/>
              </a:rPr>
              <a:t>+</a:t>
            </a:r>
            <a:r>
              <a:rPr lang="en-US" dirty="0" smtClean="0">
                <a:latin typeface="Arial" charset="0"/>
                <a:sym typeface="Symbol" pitchFamily="18" charset="2"/>
              </a:rPr>
              <a:t>C≡O</a:t>
            </a:r>
            <a:r>
              <a:rPr lang="en-US" baseline="30000" dirty="0" smtClean="0">
                <a:latin typeface="Arial" charset="0"/>
                <a:sym typeface="Symbol" pitchFamily="18" charset="2"/>
              </a:rPr>
              <a:t>-</a:t>
            </a:r>
            <a:endParaRPr lang="en-US" dirty="0" smtClean="0">
              <a:latin typeface="Arial"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13</a:t>
            </a:fld>
            <a:endParaRPr lang="en-US"/>
          </a:p>
        </p:txBody>
      </p:sp>
    </p:spTree>
    <p:extLst>
      <p:ext uri="{BB962C8B-B14F-4D97-AF65-F5344CB8AC3E}">
        <p14:creationId xmlns:p14="http://schemas.microsoft.com/office/powerpoint/2010/main" val="377334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IR Absorption</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262744"/>
            <a:ext cx="10605363" cy="4985656"/>
          </a:xfrm>
        </p:spPr>
        <p:txBody>
          <a:bodyPr>
            <a:normAutofit/>
          </a:bodyPr>
          <a:lstStyle/>
          <a:p>
            <a:pPr>
              <a:lnSpc>
                <a:spcPct val="100000"/>
              </a:lnSpc>
            </a:pPr>
            <a:r>
              <a:rPr lang="en-US" sz="2400" dirty="0" smtClean="0">
                <a:latin typeface="Arial" charset="0"/>
              </a:rPr>
              <a:t>As the number of atoms in a molecule increases, the number of potential vibrational modes increases.  The formula is:</a:t>
            </a:r>
          </a:p>
          <a:p>
            <a:pPr lvl="1">
              <a:lnSpc>
                <a:spcPct val="100000"/>
              </a:lnSpc>
            </a:pPr>
            <a:r>
              <a:rPr lang="en-US" b="1" dirty="0" smtClean="0">
                <a:latin typeface="Arial" charset="0"/>
              </a:rPr>
              <a:t>3n-6 for non-linear molecules and 3n-5 for linear molecules, where n = number of atoms.</a:t>
            </a:r>
            <a:r>
              <a:rPr lang="en-US" dirty="0" smtClean="0">
                <a:latin typeface="Arial" charset="0"/>
              </a:rPr>
              <a:t>  </a:t>
            </a:r>
          </a:p>
          <a:p>
            <a:pPr lvl="1">
              <a:lnSpc>
                <a:spcPct val="100000"/>
              </a:lnSpc>
            </a:pPr>
            <a:r>
              <a:rPr lang="en-US" dirty="0" smtClean="0">
                <a:latin typeface="Arial" charset="0"/>
              </a:rPr>
              <a:t>Not all potential vibrational modes are active.  Only those that change the dipole moment will actually result in absorption. </a:t>
            </a:r>
          </a:p>
          <a:p>
            <a:r>
              <a:rPr lang="en-US" sz="2400" dirty="0" smtClean="0">
                <a:latin typeface="Arial" panose="020B0604020202020204" pitchFamily="34" charset="0"/>
                <a:cs typeface="Arial" panose="020B0604020202020204" pitchFamily="34" charset="0"/>
              </a:rPr>
              <a:t>Molecules like H</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O,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CH</a:t>
            </a:r>
            <a:r>
              <a:rPr lang="en-US" sz="2400" baseline="-25000" dirty="0" smtClean="0">
                <a:latin typeface="Arial" panose="020B0604020202020204" pitchFamily="34" charset="0"/>
                <a:cs typeface="Arial" panose="020B0604020202020204" pitchFamily="34" charset="0"/>
              </a:rPr>
              <a:t>4</a:t>
            </a:r>
            <a:r>
              <a:rPr lang="en-US" sz="2400" dirty="0" smtClean="0">
                <a:latin typeface="Arial" panose="020B0604020202020204" pitchFamily="34" charset="0"/>
                <a:cs typeface="Arial" panose="020B0604020202020204" pitchFamily="34" charset="0"/>
              </a:rPr>
              <a:t>, and N</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O have multiple vibrational modes, some of which are IR active.</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14</a:t>
            </a:fld>
            <a:endParaRPr lang="en-US"/>
          </a:p>
        </p:txBody>
      </p:sp>
    </p:spTree>
    <p:extLst>
      <p:ext uri="{BB962C8B-B14F-4D97-AF65-F5344CB8AC3E}">
        <p14:creationId xmlns:p14="http://schemas.microsoft.com/office/powerpoint/2010/main" val="22204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i06.05.jpg"/>
          <p:cNvPicPr>
            <a:picLocks noChangeAspect="1"/>
          </p:cNvPicPr>
          <p:nvPr/>
        </p:nvPicPr>
        <p:blipFill>
          <a:blip r:embed="rId2" cstate="print"/>
          <a:stretch>
            <a:fillRect/>
          </a:stretch>
        </p:blipFill>
        <p:spPr>
          <a:xfrm>
            <a:off x="2590800" y="457200"/>
            <a:ext cx="7202496" cy="5867400"/>
          </a:xfrm>
          <a:prstGeom prst="rect">
            <a:avLst/>
          </a:prstGeom>
        </p:spPr>
      </p:pic>
      <p:sp>
        <p:nvSpPr>
          <p:cNvPr id="2" name="Slide Number Placeholder 1"/>
          <p:cNvSpPr>
            <a:spLocks noGrp="1"/>
          </p:cNvSpPr>
          <p:nvPr>
            <p:ph type="sldNum" sz="quarter" idx="12"/>
          </p:nvPr>
        </p:nvSpPr>
        <p:spPr/>
        <p:txBody>
          <a:bodyPr/>
          <a:lstStyle/>
          <a:p>
            <a:fld id="{AA06A37E-7437-41AB-B92E-134F982B9C21}" type="slidenum">
              <a:rPr lang="en-US" smtClean="0"/>
              <a:t>15</a:t>
            </a:fld>
            <a:endParaRPr lang="en-US"/>
          </a:p>
        </p:txBody>
      </p:sp>
    </p:spTree>
    <p:extLst>
      <p:ext uri="{BB962C8B-B14F-4D97-AF65-F5344CB8AC3E}">
        <p14:creationId xmlns:p14="http://schemas.microsoft.com/office/powerpoint/2010/main" val="334250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Atmospheric Windows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341120"/>
            <a:ext cx="10605363" cy="4907279"/>
          </a:xfrm>
        </p:spPr>
        <p:txBody>
          <a:bodyPr>
            <a:normAutofit/>
          </a:bodyPr>
          <a:lstStyle/>
          <a:p>
            <a:pPr>
              <a:lnSpc>
                <a:spcPct val="100000"/>
              </a:lnSpc>
            </a:pPr>
            <a:r>
              <a:rPr lang="en-US" sz="2400" b="1" dirty="0" smtClean="0">
                <a:latin typeface="Arial" charset="0"/>
              </a:rPr>
              <a:t>Water and carbon dioxide are the most important greenhouse gases in the atmosphere.  They define the “atmospheric window” through which radiation from the earth can escape into space.</a:t>
            </a:r>
          </a:p>
          <a:p>
            <a:pPr>
              <a:lnSpc>
                <a:spcPct val="100000"/>
              </a:lnSpc>
            </a:pPr>
            <a:r>
              <a:rPr lang="en-US" sz="2400" dirty="0" smtClean="0">
                <a:latin typeface="Arial" charset="0"/>
                <a:sym typeface="Symbol" pitchFamily="18" charset="2"/>
              </a:rPr>
              <a:t>These “atmospheric windows” are 8000-12,000 nm and a smaller one  18,000 nm.  </a:t>
            </a:r>
          </a:p>
          <a:p>
            <a:pPr>
              <a:lnSpc>
                <a:spcPct val="100000"/>
              </a:lnSpc>
            </a:pPr>
            <a:r>
              <a:rPr lang="en-US" sz="2400" dirty="0" smtClean="0">
                <a:latin typeface="Arial" charset="0"/>
                <a:sym typeface="Symbol" pitchFamily="18" charset="2"/>
              </a:rPr>
              <a:t>IR radiation from earth that isn’t in these windows is absorbed by water and CO</a:t>
            </a:r>
            <a:r>
              <a:rPr lang="en-US" sz="2400" baseline="-25000" dirty="0" smtClean="0">
                <a:latin typeface="Arial" charset="0"/>
                <a:sym typeface="Symbol" pitchFamily="18" charset="2"/>
              </a:rPr>
              <a:t>2</a:t>
            </a:r>
            <a:r>
              <a:rPr lang="en-US" sz="2400" dirty="0" smtClean="0">
                <a:latin typeface="Arial" charset="0"/>
                <a:sym typeface="Symbol" pitchFamily="18" charset="2"/>
              </a:rPr>
              <a:t> and results in heating the lower atmosphere.  Radiation in the windows goes on out to space.</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16</a:t>
            </a:fld>
            <a:endParaRPr lang="en-US"/>
          </a:p>
        </p:txBody>
      </p:sp>
    </p:spTree>
    <p:extLst>
      <p:ext uri="{BB962C8B-B14F-4D97-AF65-F5344CB8AC3E}">
        <p14:creationId xmlns:p14="http://schemas.microsoft.com/office/powerpoint/2010/main" val="337203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i06.06.jpg"/>
          <p:cNvPicPr>
            <a:picLocks noChangeAspect="1"/>
          </p:cNvPicPr>
          <p:nvPr/>
        </p:nvPicPr>
        <p:blipFill>
          <a:blip r:embed="rId2" cstate="print"/>
          <a:stretch>
            <a:fillRect/>
          </a:stretch>
        </p:blipFill>
        <p:spPr>
          <a:xfrm>
            <a:off x="2858370" y="33932"/>
            <a:ext cx="6740975" cy="6824068"/>
          </a:xfrm>
          <a:prstGeom prst="rect">
            <a:avLst/>
          </a:prstGeom>
        </p:spPr>
      </p:pic>
      <p:sp>
        <p:nvSpPr>
          <p:cNvPr id="3" name="Slide Number Placeholder 2"/>
          <p:cNvSpPr>
            <a:spLocks noGrp="1"/>
          </p:cNvSpPr>
          <p:nvPr>
            <p:ph type="sldNum" sz="quarter" idx="12"/>
          </p:nvPr>
        </p:nvSpPr>
        <p:spPr/>
        <p:txBody>
          <a:bodyPr/>
          <a:lstStyle/>
          <a:p>
            <a:fld id="{AA06A37E-7437-41AB-B92E-134F982B9C21}" type="slidenum">
              <a:rPr lang="en-US" smtClean="0"/>
              <a:t>17</a:t>
            </a:fld>
            <a:endParaRPr lang="en-US"/>
          </a:p>
        </p:txBody>
      </p:sp>
    </p:spTree>
    <p:extLst>
      <p:ext uri="{BB962C8B-B14F-4D97-AF65-F5344CB8AC3E}">
        <p14:creationId xmlns:p14="http://schemas.microsoft.com/office/powerpoint/2010/main" val="121142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Greenhouse Gases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54332"/>
            <a:ext cx="10605363" cy="4794068"/>
          </a:xfrm>
        </p:spPr>
        <p:txBody>
          <a:bodyPr>
            <a:normAutofit/>
          </a:bodyPr>
          <a:lstStyle/>
          <a:p>
            <a:pPr>
              <a:defRPr/>
            </a:pPr>
            <a:r>
              <a:rPr lang="en-US" sz="2400" dirty="0">
                <a:latin typeface="Arial" pitchFamily="34" charset="0"/>
                <a:sym typeface="Symbol" pitchFamily="18" charset="2"/>
              </a:rPr>
              <a:t>An increase in carbon dioxide or water can increase absorbance of radiation headed out to space and increase the warming of the atmosphere.  But the effect is limited because absorbance is along the “edge” of the windows.</a:t>
            </a:r>
            <a:r>
              <a:rPr lang="en-US" sz="2400" dirty="0">
                <a:latin typeface="Arial" pitchFamily="34" charset="0"/>
                <a:cs typeface="Arial" pitchFamily="34" charset="0"/>
              </a:rPr>
              <a:t> </a:t>
            </a:r>
          </a:p>
          <a:p>
            <a:pPr lvl="1">
              <a:buFont typeface="Arial" pitchFamily="34" charset="0"/>
              <a:buChar char="–"/>
              <a:defRPr/>
            </a:pPr>
            <a:r>
              <a:rPr lang="en-US" dirty="0">
                <a:latin typeface="Arial" pitchFamily="34" charset="0"/>
                <a:cs typeface="Arial" pitchFamily="34" charset="0"/>
              </a:rPr>
              <a:t>Even though water vapor is a very important greenhouse gas, we usually don’t focus on it because it is dominated by natural processes (evaporation and transpiration).</a:t>
            </a:r>
            <a:endParaRPr lang="en-US" dirty="0">
              <a:latin typeface="Arial" pitchFamily="34" charset="0"/>
              <a:sym typeface="Symbol" pitchFamily="18" charset="2"/>
            </a:endParaRPr>
          </a:p>
          <a:p>
            <a:pPr>
              <a:defRPr/>
            </a:pPr>
            <a:r>
              <a:rPr lang="en-US" sz="2400" dirty="0">
                <a:latin typeface="Arial" pitchFamily="34" charset="0"/>
                <a:sym typeface="Symbol" pitchFamily="18" charset="2"/>
              </a:rPr>
              <a:t>A molecule which absorbs within the window will have a greater effect.  We use the term </a:t>
            </a:r>
            <a:r>
              <a:rPr lang="en-US" sz="2400" b="1" dirty="0">
                <a:latin typeface="Arial" pitchFamily="34" charset="0"/>
                <a:sym typeface="Symbol" pitchFamily="18" charset="2"/>
              </a:rPr>
              <a:t>radiative forcing</a:t>
            </a:r>
            <a:r>
              <a:rPr lang="en-US" sz="2400" dirty="0">
                <a:latin typeface="Arial" pitchFamily="34" charset="0"/>
                <a:sym typeface="Symbol" pitchFamily="18" charset="2"/>
              </a:rPr>
              <a:t> to denote </a:t>
            </a:r>
            <a:r>
              <a:rPr lang="en-US" sz="2400" dirty="0" smtClean="0">
                <a:latin typeface="Arial" pitchFamily="34" charset="0"/>
                <a:sym typeface="Symbol" pitchFamily="18" charset="2"/>
              </a:rPr>
              <a:t>this.  Carbon </a:t>
            </a:r>
            <a:r>
              <a:rPr lang="en-US" sz="2400" dirty="0">
                <a:latin typeface="Arial" pitchFamily="34" charset="0"/>
                <a:sym typeface="Symbol" pitchFamily="18" charset="2"/>
              </a:rPr>
              <a:t>dioxide is assigned a radiative forcing of 1.  Gases in the middle of the window can have much larger values.  CFC-11 is 4000.</a:t>
            </a:r>
            <a:r>
              <a:rPr lang="en-US" sz="2400" dirty="0">
                <a:latin typeface="CG Times" pitchFamily="18" charset="0"/>
                <a:sym typeface="Symbol" pitchFamily="18" charset="2"/>
              </a:rPr>
              <a:t>  </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18</a:t>
            </a:fld>
            <a:endParaRPr lang="en-US"/>
          </a:p>
        </p:txBody>
      </p:sp>
    </p:spTree>
    <p:extLst>
      <p:ext uri="{BB962C8B-B14F-4D97-AF65-F5344CB8AC3E}">
        <p14:creationId xmlns:p14="http://schemas.microsoft.com/office/powerpoint/2010/main" val="388182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2209800" y="304800"/>
            <a:ext cx="7772400" cy="533400"/>
          </a:xfrm>
        </p:spPr>
        <p:txBody>
          <a:bodyPr/>
          <a:lstStyle/>
          <a:p>
            <a:pPr eaLnBrk="1" hangingPunct="1"/>
            <a:r>
              <a:rPr lang="en-US" sz="2400">
                <a:latin typeface="CG Times" pitchFamily="18" charset="0"/>
              </a:rPr>
              <a:t>Atmospheric Window</a:t>
            </a:r>
          </a:p>
        </p:txBody>
      </p:sp>
      <p:pic>
        <p:nvPicPr>
          <p:cNvPr id="18435" name="Picture 4" descr="atmospheric window"/>
          <p:cNvPicPr>
            <a:picLocks noGrp="1" noChangeAspect="1" noChangeArrowheads="1"/>
          </p:cNvPicPr>
          <p:nvPr>
            <p:ph idx="1"/>
          </p:nvPr>
        </p:nvPicPr>
        <p:blipFill>
          <a:blip r:embed="rId2" cstate="print"/>
          <a:srcRect/>
          <a:stretch>
            <a:fillRect/>
          </a:stretch>
        </p:blipFill>
        <p:spPr>
          <a:xfrm>
            <a:off x="2667000" y="895350"/>
            <a:ext cx="6629400" cy="5353050"/>
          </a:xfrm>
          <a:noFill/>
        </p:spPr>
      </p:pic>
      <p:sp>
        <p:nvSpPr>
          <p:cNvPr id="2" name="Slide Number Placeholder 1"/>
          <p:cNvSpPr>
            <a:spLocks noGrp="1"/>
          </p:cNvSpPr>
          <p:nvPr>
            <p:ph type="sldNum" sz="quarter" idx="12"/>
          </p:nvPr>
        </p:nvSpPr>
        <p:spPr/>
        <p:txBody>
          <a:bodyPr/>
          <a:lstStyle/>
          <a:p>
            <a:fld id="{AA06A37E-7437-41AB-B92E-134F982B9C21}" type="slidenum">
              <a:rPr lang="en-US" smtClean="0"/>
              <a:t>19</a:t>
            </a:fld>
            <a:endParaRPr lang="en-US"/>
          </a:p>
        </p:txBody>
      </p:sp>
    </p:spTree>
    <p:extLst>
      <p:ext uri="{BB962C8B-B14F-4D97-AF65-F5344CB8AC3E}">
        <p14:creationId xmlns:p14="http://schemas.microsoft.com/office/powerpoint/2010/main" val="31627327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13679"/>
            <a:ext cx="9404723" cy="775194"/>
          </a:xfrm>
        </p:spPr>
        <p:txBody>
          <a:bodyPr/>
          <a:lstStyle/>
          <a:p>
            <a:pPr algn="ctr"/>
            <a:r>
              <a:rPr lang="en-US" sz="2800" dirty="0" smtClean="0">
                <a:latin typeface="Arial" panose="020B0604020202020204" pitchFamily="34" charset="0"/>
                <a:cs typeface="Arial" panose="020B0604020202020204" pitchFamily="34" charset="0"/>
              </a:rPr>
              <a:t>What is Climate Change?</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2811" y="1567544"/>
            <a:ext cx="10807337" cy="4680856"/>
          </a:xfrm>
        </p:spPr>
        <p:txBody>
          <a:bodyPr>
            <a:normAutofit/>
          </a:bodyPr>
          <a:lstStyle/>
          <a:p>
            <a:r>
              <a:rPr lang="en-US" sz="2400" dirty="0" smtClean="0">
                <a:latin typeface="Arial" charset="0"/>
                <a:cs typeface="Arial" charset="0"/>
              </a:rPr>
              <a:t>The </a:t>
            </a:r>
            <a:r>
              <a:rPr lang="en-US" sz="2400" dirty="0">
                <a:latin typeface="Arial" charset="0"/>
                <a:cs typeface="Arial" charset="0"/>
              </a:rPr>
              <a:t>IPCC TAR-01 (Third Assessment Report, Chap 1), </a:t>
            </a:r>
            <a:r>
              <a:rPr lang="en-US" sz="2400" dirty="0">
                <a:latin typeface="Arial" charset="0"/>
                <a:cs typeface="Arial" charset="0"/>
                <a:hlinkClick r:id="rId2"/>
              </a:rPr>
              <a:t>http://www.ipcc.ch/</a:t>
            </a:r>
            <a:r>
              <a:rPr lang="en-US" sz="2400" dirty="0">
                <a:latin typeface="Arial" charset="0"/>
                <a:cs typeface="Arial" charset="0"/>
              </a:rPr>
              <a:t>, defined </a:t>
            </a:r>
            <a:r>
              <a:rPr lang="en-US" sz="2400" b="1" dirty="0">
                <a:latin typeface="Arial" charset="0"/>
                <a:cs typeface="Arial" charset="0"/>
              </a:rPr>
              <a:t>weather</a:t>
            </a:r>
            <a:r>
              <a:rPr lang="en-US" sz="2400" dirty="0">
                <a:latin typeface="Arial" charset="0"/>
                <a:cs typeface="Arial" charset="0"/>
              </a:rPr>
              <a:t> as </a:t>
            </a:r>
            <a:r>
              <a:rPr lang="en-US" sz="2400" b="1" dirty="0">
                <a:latin typeface="Arial" charset="0"/>
                <a:cs typeface="Arial" charset="0"/>
              </a:rPr>
              <a:t>“the fluctuating state of the atmosphere around us, characterized by the temperature, wind, precipitation, clouds, and other weather elements.”</a:t>
            </a:r>
            <a:r>
              <a:rPr lang="en-US" sz="2400" dirty="0">
                <a:latin typeface="Arial" charset="0"/>
                <a:cs typeface="Arial" charset="0"/>
              </a:rPr>
              <a:t>  Weather has only limited predictability (not much beyond a </a:t>
            </a:r>
            <a:r>
              <a:rPr lang="en-US" sz="2400" b="1" dirty="0">
                <a:latin typeface="Arial" charset="0"/>
                <a:cs typeface="Arial" charset="0"/>
              </a:rPr>
              <a:t>week).  </a:t>
            </a:r>
            <a:endParaRPr lang="en-US" sz="2400" b="1" dirty="0" smtClean="0">
              <a:latin typeface="Arial" charset="0"/>
              <a:cs typeface="Arial" charset="0"/>
            </a:endParaRPr>
          </a:p>
          <a:p>
            <a:r>
              <a:rPr lang="en-US" sz="2400" b="1" dirty="0" smtClean="0">
                <a:latin typeface="Arial" charset="0"/>
                <a:cs typeface="Arial" charset="0"/>
              </a:rPr>
              <a:t>Climate</a:t>
            </a:r>
            <a:r>
              <a:rPr lang="en-US" sz="2400" dirty="0" smtClean="0">
                <a:latin typeface="Arial" charset="0"/>
                <a:cs typeface="Arial" charset="0"/>
              </a:rPr>
              <a:t> </a:t>
            </a:r>
            <a:r>
              <a:rPr lang="en-US" sz="2400" dirty="0">
                <a:latin typeface="Arial" charset="0"/>
                <a:cs typeface="Arial" charset="0"/>
              </a:rPr>
              <a:t>on the other hand </a:t>
            </a:r>
            <a:r>
              <a:rPr lang="en-US" sz="2400" b="1" dirty="0">
                <a:latin typeface="Arial" charset="0"/>
                <a:cs typeface="Arial" charset="0"/>
              </a:rPr>
              <a:t>“refers to the average weather in terms of the mean and its variability over a certain time span and a certain area.”</a:t>
            </a:r>
            <a:r>
              <a:rPr lang="en-US" sz="2400" dirty="0">
                <a:latin typeface="Arial" charset="0"/>
                <a:cs typeface="Arial" charset="0"/>
              </a:rPr>
              <a:t>  Climate varies from place to place, season to season, year to year, or much longer time </a:t>
            </a:r>
            <a:r>
              <a:rPr lang="en-US" sz="2400" dirty="0" smtClean="0">
                <a:latin typeface="Arial" charset="0"/>
                <a:cs typeface="Arial" charset="0"/>
              </a:rPr>
              <a:t>spans.</a:t>
            </a:r>
          </a:p>
          <a:p>
            <a:r>
              <a:rPr lang="en-US" sz="2400" dirty="0" smtClean="0">
                <a:latin typeface="Arial" charset="0"/>
                <a:cs typeface="Arial" charset="0"/>
              </a:rPr>
              <a:t>Climate </a:t>
            </a:r>
            <a:r>
              <a:rPr lang="en-US" sz="2400" dirty="0">
                <a:latin typeface="Arial" charset="0"/>
                <a:cs typeface="Arial" charset="0"/>
              </a:rPr>
              <a:t>change is not just a change in weather from day to day or week to week, or even year to year.  </a:t>
            </a:r>
            <a:r>
              <a:rPr lang="en-US" sz="2400" b="1" dirty="0">
                <a:latin typeface="Arial" charset="0"/>
                <a:cs typeface="Arial" charset="0"/>
              </a:rPr>
              <a:t>Climate is more like “average weather.”  </a:t>
            </a:r>
            <a:r>
              <a:rPr lang="en-US" sz="2400" dirty="0">
                <a:latin typeface="Arial" charset="0"/>
                <a:cs typeface="Arial" charset="0"/>
              </a:rPr>
              <a:t>Traditional averaging time for climate changes is </a:t>
            </a:r>
            <a:r>
              <a:rPr lang="en-US" sz="2400" b="1" dirty="0">
                <a:latin typeface="Arial" charset="0"/>
                <a:cs typeface="Arial" charset="0"/>
              </a:rPr>
              <a:t>at least 30 years</a:t>
            </a:r>
            <a:r>
              <a:rPr lang="en-US" sz="2400" dirty="0">
                <a:latin typeface="Arial" charset="0"/>
                <a:cs typeface="Arial" charset="0"/>
              </a:rPr>
              <a:t>.</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2</a:t>
            </a:fld>
            <a:endParaRPr lang="en-US"/>
          </a:p>
        </p:txBody>
      </p:sp>
    </p:spTree>
    <p:extLst>
      <p:ext uri="{BB962C8B-B14F-4D97-AF65-F5344CB8AC3E}">
        <p14:creationId xmlns:p14="http://schemas.microsoft.com/office/powerpoint/2010/main" val="309711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Global Warming Potential</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97874"/>
            <a:ext cx="10605363" cy="5094515"/>
          </a:xfrm>
        </p:spPr>
        <p:txBody>
          <a:bodyPr>
            <a:normAutofit/>
          </a:bodyPr>
          <a:lstStyle/>
          <a:p>
            <a:r>
              <a:rPr lang="en-US" sz="2400" dirty="0" smtClean="0">
                <a:latin typeface="Arial" panose="020B0604020202020204" pitchFamily="34" charset="0"/>
                <a:cs typeface="Arial" panose="020B0604020202020204" pitchFamily="34" charset="0"/>
              </a:rPr>
              <a:t>Another important term is Global Warming Potential (GWP) which takes into account both radiative forcing and atmospheric lifetime.  Again the comparison is to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which is assigned a GWP of 1.0</a:t>
            </a:r>
          </a:p>
          <a:p>
            <a:pPr marL="0" indent="0">
              <a:buNone/>
            </a:pP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20</a:t>
            </a:fld>
            <a:endParaRPr lang="en-US"/>
          </a:p>
        </p:txBody>
      </p:sp>
      <p:pic>
        <p:nvPicPr>
          <p:cNvPr id="6" name="Picture 5"/>
          <p:cNvPicPr>
            <a:picLocks noChangeAspect="1"/>
          </p:cNvPicPr>
          <p:nvPr/>
        </p:nvPicPr>
        <p:blipFill>
          <a:blip r:embed="rId2"/>
          <a:stretch>
            <a:fillRect/>
          </a:stretch>
        </p:blipFill>
        <p:spPr>
          <a:xfrm>
            <a:off x="3627122" y="2844671"/>
            <a:ext cx="4638511" cy="3246969"/>
          </a:xfrm>
          <a:prstGeom prst="rect">
            <a:avLst/>
          </a:prstGeom>
        </p:spPr>
      </p:pic>
    </p:spTree>
    <p:extLst>
      <p:ext uri="{BB962C8B-B14F-4D97-AF65-F5344CB8AC3E}">
        <p14:creationId xmlns:p14="http://schemas.microsoft.com/office/powerpoint/2010/main" val="362681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381000"/>
            <a:ext cx="7772400" cy="533400"/>
          </a:xfrm>
        </p:spPr>
        <p:txBody>
          <a:bodyPr/>
          <a:lstStyle/>
          <a:p>
            <a:pPr algn="ctr" eaLnBrk="1" hangingPunct="1"/>
            <a:r>
              <a:rPr lang="en-US" sz="2800" dirty="0">
                <a:latin typeface="Arial" charset="0"/>
                <a:cs typeface="Arial" charset="0"/>
              </a:rPr>
              <a:t>Carbon Dioxide</a:t>
            </a:r>
          </a:p>
        </p:txBody>
      </p:sp>
      <p:sp>
        <p:nvSpPr>
          <p:cNvPr id="11267" name="Rectangle 3"/>
          <p:cNvSpPr>
            <a:spLocks noGrp="1" noChangeArrowheads="1"/>
          </p:cNvSpPr>
          <p:nvPr>
            <p:ph type="body" idx="1"/>
          </p:nvPr>
        </p:nvSpPr>
        <p:spPr>
          <a:xfrm>
            <a:off x="609600" y="1262742"/>
            <a:ext cx="10896600" cy="5061857"/>
          </a:xfrm>
        </p:spPr>
        <p:txBody>
          <a:bodyPr/>
          <a:lstStyle/>
          <a:p>
            <a:pPr eaLnBrk="1" hangingPunct="1">
              <a:lnSpc>
                <a:spcPct val="80000"/>
              </a:lnSpc>
            </a:pPr>
            <a:r>
              <a:rPr lang="en-US" sz="2400" dirty="0" smtClean="0">
                <a:latin typeface="Arial" panose="020B0604020202020204" pitchFamily="34" charset="0"/>
                <a:cs typeface="Arial" panose="020B0604020202020204" pitchFamily="34" charset="0"/>
              </a:rPr>
              <a:t>What do we know about how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levels have changed over time?</a:t>
            </a:r>
          </a:p>
          <a:p>
            <a:pPr eaLnBrk="1" hangingPunct="1">
              <a:lnSpc>
                <a:spcPct val="80000"/>
              </a:lnSpc>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next slides shows the history of atmospheric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from ice core data in the Antarctic for the last 1000 years. </a:t>
            </a:r>
          </a:p>
          <a:p>
            <a:pPr eaLnBrk="1" hangingPunct="1"/>
            <a:r>
              <a:rPr lang="en-US" sz="2400" dirty="0">
                <a:latin typeface="Arial" panose="020B0604020202020204" pitchFamily="34" charset="0"/>
                <a:cs typeface="Arial" panose="020B0604020202020204" pitchFamily="34" charset="0"/>
              </a:rPr>
              <a:t>It appears that pre-industrial concentrations of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were fairly stable between 270 and 285 ppm.  </a:t>
            </a:r>
            <a:r>
              <a:rPr lang="en-US" sz="2400" dirty="0" smtClean="0">
                <a:latin typeface="Arial" panose="020B0604020202020204" pitchFamily="34" charset="0"/>
                <a:cs typeface="Arial" panose="020B0604020202020204" pitchFamily="34" charset="0"/>
              </a:rPr>
              <a:t>But in</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last </a:t>
            </a:r>
            <a:r>
              <a:rPr lang="en-US" sz="2400" dirty="0" smtClean="0">
                <a:latin typeface="Arial" panose="020B0604020202020204" pitchFamily="34" charset="0"/>
                <a:cs typeface="Arial" panose="020B0604020202020204" pitchFamily="34" charset="0"/>
              </a:rPr>
              <a:t>150 </a:t>
            </a:r>
            <a:r>
              <a:rPr lang="en-US" sz="2400" dirty="0">
                <a:latin typeface="Arial" panose="020B0604020202020204" pitchFamily="34" charset="0"/>
                <a:cs typeface="Arial" panose="020B0604020202020204" pitchFamily="34" charset="0"/>
              </a:rPr>
              <a:t>years or so, the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concentration has increased </a:t>
            </a:r>
            <a:r>
              <a:rPr lang="en-US" sz="2400" dirty="0" smtClean="0">
                <a:latin typeface="Arial" panose="020B0604020202020204" pitchFamily="34" charset="0"/>
                <a:cs typeface="Arial" panose="020B0604020202020204" pitchFamily="34" charset="0"/>
              </a:rPr>
              <a:t>by well </a:t>
            </a:r>
            <a:r>
              <a:rPr lang="en-US" sz="2400" dirty="0">
                <a:latin typeface="Arial" panose="020B0604020202020204" pitchFamily="34" charset="0"/>
                <a:cs typeface="Arial" panose="020B0604020202020204" pitchFamily="34" charset="0"/>
              </a:rPr>
              <a:t>over 100 ppm. No one disputes that this very substantial percentage increase is due to anthropogenic activities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D087C0D3-6C17-4A7B-A65D-C33D2DCFF468}" type="slidenum">
              <a:rPr lang="en-US" smtClean="0"/>
              <a:pPr>
                <a:defRPr/>
              </a:pPr>
              <a:t>21</a:t>
            </a:fld>
            <a:endParaRPr lang="en-US"/>
          </a:p>
        </p:txBody>
      </p:sp>
    </p:spTree>
    <p:extLst>
      <p:ext uri="{BB962C8B-B14F-4D97-AF65-F5344CB8AC3E}">
        <p14:creationId xmlns:p14="http://schemas.microsoft.com/office/powerpoint/2010/main" val="412515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211487" y="304800"/>
            <a:ext cx="9532713" cy="606850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3050611-9F70-4186-AF3E-B53D42EC1B7B}" type="slidenum">
              <a:rPr lang="en-US" smtClean="0"/>
              <a:pPr>
                <a:defRPr/>
              </a:pPr>
              <a:t>22</a:t>
            </a:fld>
            <a:endParaRPr lang="en-US"/>
          </a:p>
        </p:txBody>
      </p:sp>
    </p:spTree>
    <p:extLst>
      <p:ext uri="{BB962C8B-B14F-4D97-AF65-F5344CB8AC3E}">
        <p14:creationId xmlns:p14="http://schemas.microsoft.com/office/powerpoint/2010/main" val="533665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228600"/>
            <a:ext cx="7772400" cy="609600"/>
          </a:xfrm>
        </p:spPr>
        <p:txBody>
          <a:bodyPr/>
          <a:lstStyle/>
          <a:p>
            <a:pPr algn="ctr" eaLnBrk="1" hangingPunct="1"/>
            <a:r>
              <a:rPr lang="en-US" sz="2800" dirty="0">
                <a:latin typeface="Arial" panose="020B0604020202020204" pitchFamily="34" charset="0"/>
                <a:cs typeface="Arial" panose="020B0604020202020204" pitchFamily="34" charset="0"/>
              </a:rPr>
              <a:t>Mauna Loa</a:t>
            </a:r>
          </a:p>
        </p:txBody>
      </p:sp>
      <p:sp>
        <p:nvSpPr>
          <p:cNvPr id="15363" name="Rectangle 3"/>
          <p:cNvSpPr>
            <a:spLocks noGrp="1" noChangeArrowheads="1"/>
          </p:cNvSpPr>
          <p:nvPr>
            <p:ph type="body" idx="1"/>
          </p:nvPr>
        </p:nvSpPr>
        <p:spPr>
          <a:xfrm>
            <a:off x="457200" y="1143000"/>
            <a:ext cx="11353800" cy="5257800"/>
          </a:xfrm>
        </p:spPr>
        <p:txBody>
          <a:bodyPr/>
          <a:lstStyle/>
          <a:p>
            <a:pPr eaLnBrk="1" hangingPunct="1">
              <a:lnSpc>
                <a:spcPct val="100000"/>
              </a:lnSpc>
            </a:pPr>
            <a:r>
              <a:rPr lang="en-US" sz="2400" dirty="0" smtClean="0">
                <a:latin typeface="Arial" panose="020B0604020202020204" pitchFamily="34" charset="0"/>
                <a:cs typeface="Arial" panose="020B0604020202020204" pitchFamily="34" charset="0"/>
              </a:rPr>
              <a:t>Since 1958, direct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measurements have been taken at the Mauna Loa observatory in </a:t>
            </a:r>
            <a:r>
              <a:rPr lang="en-US" sz="2400" dirty="0" smtClean="0">
                <a:latin typeface="Arial" panose="020B0604020202020204" pitchFamily="34" charset="0"/>
                <a:cs typeface="Arial" panose="020B0604020202020204" pitchFamily="34" charset="0"/>
              </a:rPr>
              <a:t>Hawaii.  </a:t>
            </a:r>
            <a:r>
              <a:rPr lang="en-US" sz="2400" dirty="0">
                <a:latin typeface="Arial" panose="020B0604020202020204" pitchFamily="34" charset="0"/>
                <a:cs typeface="Arial" panose="020B0604020202020204" pitchFamily="34" charset="0"/>
              </a:rPr>
              <a:t>The observatory is at 11,000 ft on a barren, volcanic mountain.  It is considered an ideal place to measure ambient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levels that are not influenced by vegetation or local anthropogenic activities because it is in the middle of the Pacific Ocean.  </a:t>
            </a:r>
          </a:p>
          <a:p>
            <a:pPr eaLnBrk="1" hangingPunct="1">
              <a:lnSpc>
                <a:spcPct val="100000"/>
              </a:lnSpc>
            </a:pPr>
            <a:r>
              <a:rPr lang="en-US" sz="2400" dirty="0" smtClean="0">
                <a:latin typeface="Arial" panose="020B0604020202020204" pitchFamily="34" charset="0"/>
                <a:cs typeface="Arial" panose="020B0604020202020204" pitchFamily="34" charset="0"/>
              </a:rPr>
              <a:t>By </a:t>
            </a:r>
            <a:r>
              <a:rPr lang="en-US" sz="2400" dirty="0">
                <a:latin typeface="Arial" panose="020B0604020202020204" pitchFamily="34" charset="0"/>
                <a:cs typeface="Arial" panose="020B0604020202020204" pitchFamily="34" charset="0"/>
              </a:rPr>
              <a:t>the time Mauna Loa measurements started in 1958, the levels had </a:t>
            </a:r>
            <a:r>
              <a:rPr lang="en-US" sz="2400" dirty="0" smtClean="0">
                <a:latin typeface="Arial" panose="020B0604020202020204" pitchFamily="34" charset="0"/>
                <a:cs typeface="Arial" panose="020B0604020202020204" pitchFamily="34" charset="0"/>
              </a:rPr>
              <a:t>risen from 270 </a:t>
            </a:r>
            <a:r>
              <a:rPr lang="en-US" sz="2400" dirty="0">
                <a:latin typeface="Arial" panose="020B0604020202020204" pitchFamily="34" charset="0"/>
                <a:cs typeface="Arial" panose="020B0604020202020204" pitchFamily="34" charset="0"/>
              </a:rPr>
              <a:t>to 315 ppm.  They have continued to rise ever since (about </a:t>
            </a:r>
            <a:r>
              <a:rPr lang="en-US" sz="2400" dirty="0" smtClean="0">
                <a:latin typeface="Arial" panose="020B0604020202020204" pitchFamily="34" charset="0"/>
                <a:cs typeface="Arial" panose="020B0604020202020204" pitchFamily="34" charset="0"/>
              </a:rPr>
              <a:t>50</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since 1750).</a:t>
            </a:r>
          </a:p>
          <a:p>
            <a:pPr eaLnBrk="1" hangingPunct="1">
              <a:lnSpc>
                <a:spcPct val="100000"/>
              </a:lnSpc>
            </a:pPr>
            <a:r>
              <a:rPr lang="en-US" sz="2400"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levels have increased each year since to it current value </a:t>
            </a:r>
            <a:r>
              <a:rPr lang="en-US" sz="2400" dirty="0" smtClean="0">
                <a:latin typeface="Arial" panose="020B0604020202020204" pitchFamily="34" charset="0"/>
                <a:cs typeface="Arial" panose="020B0604020202020204" pitchFamily="34" charset="0"/>
              </a:rPr>
              <a:t>406.53 </a:t>
            </a:r>
            <a:r>
              <a:rPr lang="en-US" sz="2400" dirty="0">
                <a:latin typeface="Arial" panose="020B0604020202020204" pitchFamily="34" charset="0"/>
                <a:cs typeface="Arial" panose="020B0604020202020204" pitchFamily="34" charset="0"/>
              </a:rPr>
              <a:t>ppm in </a:t>
            </a:r>
            <a:r>
              <a:rPr lang="en-US" sz="2400" dirty="0" smtClean="0">
                <a:latin typeface="Arial" panose="020B0604020202020204" pitchFamily="34" charset="0"/>
                <a:cs typeface="Arial" panose="020B0604020202020204" pitchFamily="34" charset="0"/>
              </a:rPr>
              <a:t>2017 </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hlinkClick r:id="rId2"/>
              </a:rPr>
              <a:t>ftp://aftp.cmdl.noaa.gov/products/trends/co2/co2_annmean_mlo.txt</a:t>
            </a:r>
            <a:r>
              <a:rPr lang="en-US" sz="2400" dirty="0">
                <a:latin typeface="Tahoma" pitchFamily="34" charset="0"/>
              </a:rPr>
              <a:t>)</a:t>
            </a:r>
            <a:r>
              <a:rPr lang="en-US" sz="2800" dirty="0">
                <a:latin typeface="Tahoma" pitchFamily="34" charset="0"/>
              </a:rPr>
              <a:t>.</a:t>
            </a:r>
            <a:endParaRPr lang="en-US" sz="2400" dirty="0">
              <a:latin typeface="Tahoma" pitchFamily="34" charset="0"/>
            </a:endParaRPr>
          </a:p>
        </p:txBody>
      </p:sp>
      <p:sp>
        <p:nvSpPr>
          <p:cNvPr id="2" name="Slide Number Placeholder 1"/>
          <p:cNvSpPr>
            <a:spLocks noGrp="1"/>
          </p:cNvSpPr>
          <p:nvPr>
            <p:ph type="sldNum" sz="quarter" idx="12"/>
          </p:nvPr>
        </p:nvSpPr>
        <p:spPr/>
        <p:txBody>
          <a:bodyPr/>
          <a:lstStyle/>
          <a:p>
            <a:pPr>
              <a:defRPr/>
            </a:pPr>
            <a:fld id="{6E3CE2CD-687A-4AEC-AF8A-9683365D723C}" type="slidenum">
              <a:rPr lang="en-US" smtClean="0"/>
              <a:pPr>
                <a:defRPr/>
              </a:pPr>
              <a:t>23</a:t>
            </a:fld>
            <a:endParaRPr lang="en-US"/>
          </a:p>
        </p:txBody>
      </p:sp>
    </p:spTree>
    <p:extLst>
      <p:ext uri="{BB962C8B-B14F-4D97-AF65-F5344CB8AC3E}">
        <p14:creationId xmlns:p14="http://schemas.microsoft.com/office/powerpoint/2010/main" val="2444910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car.edu/communications/ucar40/13OB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246343" cy="68591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26E5B2F3-1F97-4C82-A598-C771AF930FE3}" type="slidenum">
              <a:rPr lang="en-US" smtClean="0"/>
              <a:pPr>
                <a:defRPr/>
              </a:pPr>
              <a:t>24</a:t>
            </a:fld>
            <a:endParaRPr lang="en-US"/>
          </a:p>
        </p:txBody>
      </p:sp>
    </p:spTree>
    <p:extLst>
      <p:ext uri="{BB962C8B-B14F-4D97-AF65-F5344CB8AC3E}">
        <p14:creationId xmlns:p14="http://schemas.microsoft.com/office/powerpoint/2010/main" val="1798931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4146" y="6320135"/>
            <a:ext cx="6567054" cy="461665"/>
          </a:xfrm>
          <a:prstGeom prst="rect">
            <a:avLst/>
          </a:prstGeom>
          <a:noFill/>
        </p:spPr>
        <p:txBody>
          <a:bodyPr wrap="none" rtlCol="0">
            <a:spAutoFit/>
          </a:bodyPr>
          <a:lstStyle/>
          <a:p>
            <a:r>
              <a:rPr lang="en-US" dirty="0">
                <a:hlinkClick r:id="rId2"/>
              </a:rPr>
              <a:t>http://www.esrl.noaa.gov/gmd/ccgg/trends/full.html</a:t>
            </a:r>
            <a:endParaRPr lang="en-US" dirty="0"/>
          </a:p>
        </p:txBody>
      </p:sp>
      <p:sp>
        <p:nvSpPr>
          <p:cNvPr id="4" name="Slide Number Placeholder 3"/>
          <p:cNvSpPr>
            <a:spLocks noGrp="1"/>
          </p:cNvSpPr>
          <p:nvPr>
            <p:ph type="sldNum" sz="quarter" idx="12"/>
          </p:nvPr>
        </p:nvSpPr>
        <p:spPr/>
        <p:txBody>
          <a:bodyPr/>
          <a:lstStyle/>
          <a:p>
            <a:pPr>
              <a:defRPr/>
            </a:pPr>
            <a:fld id="{26E5B2F3-1F97-4C82-A598-C771AF930FE3}" type="slidenum">
              <a:rPr lang="en-US" smtClean="0"/>
              <a:pPr>
                <a:defRPr/>
              </a:pPr>
              <a:t>25</a:t>
            </a:fld>
            <a:endParaRPr lang="en-US"/>
          </a:p>
        </p:txBody>
      </p:sp>
      <p:pic>
        <p:nvPicPr>
          <p:cNvPr id="1026" name="Picture 2" descr="Mauna Loa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659" y="85725"/>
            <a:ext cx="7945141" cy="623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09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304800"/>
            <a:ext cx="7772400" cy="609600"/>
          </a:xfrm>
        </p:spPr>
        <p:txBody>
          <a:bodyPr/>
          <a:lstStyle/>
          <a:p>
            <a:pPr algn="ctr" eaLnBrk="1" hangingPunct="1"/>
            <a:r>
              <a:rPr lang="en-US" sz="2800" dirty="0">
                <a:latin typeface="Arial" charset="0"/>
                <a:cs typeface="Arial" charset="0"/>
              </a:rPr>
              <a:t>Temperature and Ice Cores</a:t>
            </a:r>
          </a:p>
        </p:txBody>
      </p:sp>
      <p:sp>
        <p:nvSpPr>
          <p:cNvPr id="30723" name="Rectangle 3"/>
          <p:cNvSpPr>
            <a:spLocks noGrp="1" noChangeArrowheads="1"/>
          </p:cNvSpPr>
          <p:nvPr>
            <p:ph type="body" idx="1"/>
          </p:nvPr>
        </p:nvSpPr>
        <p:spPr>
          <a:xfrm>
            <a:off x="748936" y="1143000"/>
            <a:ext cx="10816047" cy="5181600"/>
          </a:xfrm>
        </p:spPr>
        <p:txBody>
          <a:bodyPr/>
          <a:lstStyle/>
          <a:p>
            <a:pPr eaLnBrk="1" hangingPunct="1">
              <a:lnSpc>
                <a:spcPct val="100000"/>
              </a:lnSpc>
            </a:pPr>
            <a:r>
              <a:rPr lang="en-US" sz="2400" dirty="0">
                <a:latin typeface="Arial" charset="0"/>
                <a:cs typeface="Arial" charset="0"/>
              </a:rPr>
              <a:t>As shown in the following </a:t>
            </a:r>
            <a:r>
              <a:rPr lang="en-US" sz="2400" dirty="0" smtClean="0">
                <a:latin typeface="Arial" charset="0"/>
                <a:cs typeface="Arial" charset="0"/>
              </a:rPr>
              <a:t>slide, </a:t>
            </a:r>
            <a:r>
              <a:rPr lang="en-US" sz="2400" dirty="0">
                <a:latin typeface="Arial" charset="0"/>
                <a:cs typeface="Arial" charset="0"/>
              </a:rPr>
              <a:t>the temperature over the Antarctic has been 10 </a:t>
            </a:r>
            <a:r>
              <a:rPr lang="en-US" sz="2400" baseline="30000" dirty="0" err="1">
                <a:latin typeface="Arial" charset="0"/>
                <a:cs typeface="Arial" charset="0"/>
              </a:rPr>
              <a:t>o</a:t>
            </a:r>
            <a:r>
              <a:rPr lang="en-US" sz="2400" dirty="0" err="1">
                <a:latin typeface="Arial" charset="0"/>
                <a:cs typeface="Arial" charset="0"/>
              </a:rPr>
              <a:t>C</a:t>
            </a:r>
            <a:r>
              <a:rPr lang="en-US" sz="2400" dirty="0">
                <a:latin typeface="Arial" charset="0"/>
                <a:cs typeface="Arial" charset="0"/>
              </a:rPr>
              <a:t> colder and  about 2 </a:t>
            </a:r>
            <a:r>
              <a:rPr lang="en-US" sz="2400" baseline="30000" dirty="0" err="1">
                <a:latin typeface="Arial" charset="0"/>
                <a:cs typeface="Arial" charset="0"/>
              </a:rPr>
              <a:t>o</a:t>
            </a:r>
            <a:r>
              <a:rPr lang="en-US" sz="2400" dirty="0" err="1">
                <a:latin typeface="Arial" charset="0"/>
                <a:cs typeface="Arial" charset="0"/>
              </a:rPr>
              <a:t>C</a:t>
            </a:r>
            <a:r>
              <a:rPr lang="en-US" sz="2400" dirty="0">
                <a:latin typeface="Arial" charset="0"/>
                <a:cs typeface="Arial" charset="0"/>
              </a:rPr>
              <a:t> warmer than </a:t>
            </a:r>
            <a:r>
              <a:rPr lang="en-US" sz="2400" dirty="0" smtClean="0">
                <a:latin typeface="Arial" charset="0"/>
                <a:cs typeface="Arial" charset="0"/>
              </a:rPr>
              <a:t>the </a:t>
            </a:r>
            <a:r>
              <a:rPr lang="en-US" sz="2400" dirty="0">
                <a:latin typeface="Arial" charset="0"/>
                <a:cs typeface="Arial" charset="0"/>
              </a:rPr>
              <a:t>temperature </a:t>
            </a:r>
            <a:r>
              <a:rPr lang="en-US" sz="2400" dirty="0" smtClean="0">
                <a:latin typeface="Arial" charset="0"/>
                <a:cs typeface="Arial" charset="0"/>
              </a:rPr>
              <a:t>in 1950 over </a:t>
            </a:r>
            <a:r>
              <a:rPr lang="en-US" sz="2400" dirty="0">
                <a:latin typeface="Arial" charset="0"/>
                <a:cs typeface="Arial" charset="0"/>
              </a:rPr>
              <a:t>the last 400,000 years  Notice the remarkable relationship between CO</a:t>
            </a:r>
            <a:r>
              <a:rPr lang="en-US" sz="2400" baseline="-25000" dirty="0">
                <a:latin typeface="Arial" charset="0"/>
                <a:cs typeface="Arial" charset="0"/>
              </a:rPr>
              <a:t>2</a:t>
            </a:r>
            <a:r>
              <a:rPr lang="en-US" sz="2400" dirty="0">
                <a:latin typeface="Arial" charset="0"/>
                <a:cs typeface="Arial" charset="0"/>
              </a:rPr>
              <a:t> concentrations and temperature.</a:t>
            </a:r>
          </a:p>
          <a:p>
            <a:pPr eaLnBrk="1" hangingPunct="1">
              <a:lnSpc>
                <a:spcPct val="100000"/>
              </a:lnSpc>
            </a:pPr>
            <a:r>
              <a:rPr lang="en-US" sz="2400" dirty="0">
                <a:latin typeface="Arial" charset="0"/>
                <a:cs typeface="Arial" charset="0"/>
              </a:rPr>
              <a:t>(Note:  Current CO</a:t>
            </a:r>
            <a:r>
              <a:rPr lang="en-US" sz="2400" baseline="-25000" dirty="0">
                <a:latin typeface="Arial" charset="0"/>
                <a:cs typeface="Arial" charset="0"/>
              </a:rPr>
              <a:t>2</a:t>
            </a:r>
            <a:r>
              <a:rPr lang="en-US" sz="2400" dirty="0">
                <a:latin typeface="Arial" charset="0"/>
                <a:cs typeface="Arial" charset="0"/>
              </a:rPr>
              <a:t> </a:t>
            </a:r>
            <a:r>
              <a:rPr lang="en-US" sz="2400" dirty="0" smtClean="0">
                <a:latin typeface="Arial" charset="0"/>
                <a:cs typeface="Arial" charset="0"/>
              </a:rPr>
              <a:t>levels, as well as CH</a:t>
            </a:r>
            <a:r>
              <a:rPr lang="en-US" sz="2400" baseline="-25000" dirty="0" smtClean="0">
                <a:latin typeface="Arial" charset="0"/>
                <a:cs typeface="Arial" charset="0"/>
              </a:rPr>
              <a:t>4</a:t>
            </a:r>
            <a:r>
              <a:rPr lang="en-US" sz="2400" dirty="0" smtClean="0">
                <a:latin typeface="Arial" charset="0"/>
                <a:cs typeface="Arial" charset="0"/>
              </a:rPr>
              <a:t> and N</a:t>
            </a:r>
            <a:r>
              <a:rPr lang="en-US" sz="2400" baseline="-25000" dirty="0" smtClean="0">
                <a:latin typeface="Arial" charset="0"/>
                <a:cs typeface="Arial" charset="0"/>
              </a:rPr>
              <a:t>2</a:t>
            </a:r>
            <a:r>
              <a:rPr lang="en-US" sz="2400" dirty="0" smtClean="0">
                <a:latin typeface="Arial" charset="0"/>
                <a:cs typeface="Arial" charset="0"/>
              </a:rPr>
              <a:t>O, </a:t>
            </a:r>
            <a:r>
              <a:rPr lang="en-US" sz="2400" dirty="0">
                <a:latin typeface="Arial" charset="0"/>
                <a:cs typeface="Arial" charset="0"/>
              </a:rPr>
              <a:t>are higher than at any time in the last 800,000 yrs.  You have to go back millions of years (time of dinosaurs) to find higher levels than present).  </a:t>
            </a:r>
          </a:p>
          <a:p>
            <a:pPr eaLnBrk="1" hangingPunct="1">
              <a:lnSpc>
                <a:spcPct val="80000"/>
              </a:lnSpc>
            </a:pPr>
            <a:endParaRPr lang="en-US" sz="2400"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D087C0D3-6C17-4A7B-A65D-C33D2DCFF468}" type="slidenum">
              <a:rPr lang="en-US" smtClean="0"/>
              <a:pPr>
                <a:defRPr/>
              </a:pPr>
              <a:t>26</a:t>
            </a:fld>
            <a:endParaRPr lang="en-US"/>
          </a:p>
        </p:txBody>
      </p:sp>
    </p:spTree>
    <p:extLst>
      <p:ext uri="{BB962C8B-B14F-4D97-AF65-F5344CB8AC3E}">
        <p14:creationId xmlns:p14="http://schemas.microsoft.com/office/powerpoint/2010/main" val="192774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nrec.delaware.gov/Documents/c5a4a7a1ca8744e49673d92d01ad0badCCR4VostokIceCore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096" y="0"/>
            <a:ext cx="8553104" cy="67691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33050611-9F70-4186-AF3E-B53D42EC1B7B}" type="slidenum">
              <a:rPr lang="en-US" smtClean="0"/>
              <a:pPr>
                <a:defRPr/>
              </a:pPr>
              <a:t>27</a:t>
            </a:fld>
            <a:endParaRPr lang="en-US"/>
          </a:p>
        </p:txBody>
      </p:sp>
    </p:spTree>
    <p:extLst>
      <p:ext uri="{BB962C8B-B14F-4D97-AF65-F5344CB8AC3E}">
        <p14:creationId xmlns:p14="http://schemas.microsoft.com/office/powerpoint/2010/main" val="3388183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724" y="69537"/>
            <a:ext cx="9404723" cy="702076"/>
          </a:xfrm>
        </p:spPr>
        <p:txBody>
          <a:bodyPr/>
          <a:lstStyle/>
          <a:p>
            <a:pPr algn="ctr"/>
            <a:r>
              <a:rPr lang="en-US" sz="2800" dirty="0" smtClean="0">
                <a:latin typeface="Arial" panose="020B0604020202020204" pitchFamily="34" charset="0"/>
                <a:cs typeface="Arial" panose="020B0604020202020204" pitchFamily="34" charset="0"/>
              </a:rPr>
              <a:t>Global Warming</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4137" y="818605"/>
            <a:ext cx="11216640" cy="5747657"/>
          </a:xfrm>
        </p:spPr>
        <p:txBody>
          <a:bodyPr>
            <a:noAutofit/>
          </a:bodyPr>
          <a:lstStyle/>
          <a:p>
            <a:pPr>
              <a:lnSpc>
                <a:spcPct val="100000"/>
              </a:lnSpc>
            </a:pPr>
            <a:r>
              <a:rPr lang="en-US" sz="2400" dirty="0" smtClean="0">
                <a:latin typeface="Arial" panose="020B0604020202020204" pitchFamily="34" charset="0"/>
                <a:cs typeface="Arial" panose="020B0604020202020204" pitchFamily="34" charset="0"/>
              </a:rPr>
              <a:t>Following is from an IPCC report from October 8, 2018 on Global Warming of 1.5 </a:t>
            </a:r>
            <a:r>
              <a:rPr lang="en-US" sz="2400" baseline="30000" dirty="0" err="1" smtClean="0">
                <a:latin typeface="Arial" panose="020B0604020202020204" pitchFamily="34" charset="0"/>
                <a:cs typeface="Arial" panose="020B0604020202020204" pitchFamily="34" charset="0"/>
              </a:rPr>
              <a:t>o</a:t>
            </a:r>
            <a:r>
              <a:rPr lang="en-US" sz="2400" dirty="0" err="1"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hlinkClick r:id="rId2"/>
              </a:rPr>
              <a:t>http://www.ipcc.ch/report/sr15/</a:t>
            </a:r>
            <a:r>
              <a:rPr lang="en-US" sz="2400" dirty="0" smtClean="0">
                <a:latin typeface="Arial" panose="020B0604020202020204" pitchFamily="34" charset="0"/>
                <a:cs typeface="Arial" panose="020B0604020202020204" pitchFamily="34" charset="0"/>
              </a:rPr>
              <a:t>) or from press release</a:t>
            </a:r>
          </a:p>
          <a:p>
            <a:pPr lvl="1">
              <a:lnSpc>
                <a:spcPct val="100000"/>
              </a:lnSpc>
              <a:buFont typeface="Wingdings" panose="05000000000000000000" pitchFamily="2" charset="2"/>
              <a:buChar char="Ø"/>
            </a:pPr>
            <a:r>
              <a:rPr lang="en-US" sz="2300" dirty="0">
                <a:latin typeface="Arial" panose="020B0604020202020204" pitchFamily="34" charset="0"/>
                <a:cs typeface="Arial" panose="020B0604020202020204" pitchFamily="34" charset="0"/>
              </a:rPr>
              <a:t> </a:t>
            </a:r>
            <a:r>
              <a:rPr lang="en-US" sz="2300" dirty="0"/>
              <a:t>A1. Human activities are estimated to have caused approximately 1.0°C of global </a:t>
            </a:r>
            <a:r>
              <a:rPr lang="en-US" sz="2300" dirty="0" smtClean="0"/>
              <a:t>warming</a:t>
            </a:r>
            <a:r>
              <a:rPr lang="en-US" sz="2300" dirty="0"/>
              <a:t> </a:t>
            </a:r>
            <a:r>
              <a:rPr lang="en-US" sz="2300" dirty="0" smtClean="0"/>
              <a:t>above </a:t>
            </a:r>
            <a:r>
              <a:rPr lang="en-US" sz="2300" dirty="0"/>
              <a:t>pre-industrial levels, with a </a:t>
            </a:r>
            <a:r>
              <a:rPr lang="en-US" sz="2300" i="1" dirty="0"/>
              <a:t>likely </a:t>
            </a:r>
            <a:r>
              <a:rPr lang="en-US" sz="2300" dirty="0"/>
              <a:t>range of 0.8°C to 1.2°C. Global warming is </a:t>
            </a:r>
            <a:r>
              <a:rPr lang="en-US" sz="2300" i="1" dirty="0"/>
              <a:t>likely </a:t>
            </a:r>
            <a:r>
              <a:rPr lang="en-US" sz="2300" dirty="0" smtClean="0"/>
              <a:t>to reach </a:t>
            </a:r>
            <a:r>
              <a:rPr lang="en-US" sz="2300" dirty="0"/>
              <a:t>1.5°C between 2030 and </a:t>
            </a:r>
            <a:r>
              <a:rPr lang="en-US" sz="2300" dirty="0" smtClean="0"/>
              <a:t>2052.</a:t>
            </a:r>
          </a:p>
          <a:p>
            <a:pPr lvl="1">
              <a:lnSpc>
                <a:spcPct val="100000"/>
              </a:lnSpc>
              <a:buFont typeface="Wingdings" panose="05000000000000000000" pitchFamily="2" charset="2"/>
              <a:buChar char="Ø"/>
            </a:pPr>
            <a:r>
              <a:rPr lang="en-US" sz="2300" b="1" dirty="0">
                <a:latin typeface="Arial" panose="020B0604020202020204" pitchFamily="34" charset="0"/>
                <a:cs typeface="Arial" panose="020B0604020202020204" pitchFamily="34" charset="0"/>
              </a:rPr>
              <a:t> </a:t>
            </a:r>
            <a:r>
              <a:rPr lang="en-US" sz="2300" dirty="0"/>
              <a:t>A1.2.</a:t>
            </a:r>
            <a:r>
              <a:rPr lang="en-US" sz="2300" b="1" dirty="0"/>
              <a:t> </a:t>
            </a:r>
            <a:r>
              <a:rPr lang="en-US" sz="2300" dirty="0"/>
              <a:t>Warming greater than the global annual average is being experienced in many land </a:t>
            </a:r>
            <a:r>
              <a:rPr lang="en-US" sz="2300" dirty="0" smtClean="0"/>
              <a:t>regions and </a:t>
            </a:r>
            <a:r>
              <a:rPr lang="en-US" sz="2300" dirty="0"/>
              <a:t>seasons, including two to three times higher in the Arctic. Warming is generally higher </a:t>
            </a:r>
            <a:r>
              <a:rPr lang="en-US" sz="2300" dirty="0" smtClean="0"/>
              <a:t>over land </a:t>
            </a:r>
            <a:r>
              <a:rPr lang="en-US" sz="2300" dirty="0"/>
              <a:t>than over the ocean</a:t>
            </a:r>
            <a:r>
              <a:rPr lang="en-US" sz="2300" dirty="0" smtClean="0"/>
              <a:t>.</a:t>
            </a:r>
          </a:p>
          <a:p>
            <a:pPr lvl="1">
              <a:lnSpc>
                <a:spcPct val="100000"/>
              </a:lnSpc>
              <a:buFont typeface="Wingdings" panose="05000000000000000000" pitchFamily="2" charset="2"/>
              <a:buChar char="Ø"/>
            </a:pPr>
            <a:r>
              <a:rPr lang="en-US" sz="2300" dirty="0">
                <a:latin typeface="Arial" panose="020B0604020202020204" pitchFamily="34" charset="0"/>
                <a:cs typeface="Arial" panose="020B0604020202020204" pitchFamily="34" charset="0"/>
              </a:rPr>
              <a:t> </a:t>
            </a:r>
            <a:r>
              <a:rPr lang="en-US" sz="2300" dirty="0" smtClean="0"/>
              <a:t>“The good news is that some of the kinds of actions that would be needed to limit global warming to 1.5ºC are already underway around the world, but they would need to accelerate,” </a:t>
            </a:r>
            <a:endParaRPr lang="en-US" sz="23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Ø"/>
            </a:pPr>
            <a:r>
              <a:rPr lang="en-US" sz="2300" dirty="0" smtClean="0">
                <a:latin typeface="Arial" panose="020B0604020202020204" pitchFamily="34" charset="0"/>
                <a:cs typeface="Arial" panose="020B0604020202020204" pitchFamily="34" charset="0"/>
              </a:rPr>
              <a:t> </a:t>
            </a:r>
            <a:r>
              <a:rPr lang="en-US" sz="2300" dirty="0" smtClean="0"/>
              <a:t>The report finds that limiting global warming to 1.5°C would require “rapid and far-reaching” transitions in land, energy, industry, buildings, transport, and cities. </a:t>
            </a:r>
          </a:p>
          <a:p>
            <a:pPr lvl="1">
              <a:lnSpc>
                <a:spcPct val="100000"/>
              </a:lnSpc>
              <a:buFont typeface="Wingdings" panose="05000000000000000000" pitchFamily="2" charset="2"/>
              <a:buChar char="Ø"/>
            </a:pPr>
            <a:r>
              <a:rPr lang="en-US" sz="2300" dirty="0"/>
              <a:t> </a:t>
            </a:r>
            <a:r>
              <a:rPr lang="en-US" sz="2300" dirty="0" smtClean="0"/>
              <a:t>Global net human-caused emissions of carbon dioxide (CO2) would need to fall by about 45 percent from 2010 levels by 2030, reaching ‘net zero’ around 2050. </a:t>
            </a:r>
            <a:endParaRPr lang="en-US" sz="23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A06A37E-7437-41AB-B92E-134F982B9C21}" type="slidenum">
              <a:rPr lang="en-US" smtClean="0"/>
              <a:t>28</a:t>
            </a:fld>
            <a:endParaRPr lang="en-US"/>
          </a:p>
        </p:txBody>
      </p:sp>
    </p:spTree>
    <p:extLst>
      <p:ext uri="{BB962C8B-B14F-4D97-AF65-F5344CB8AC3E}">
        <p14:creationId xmlns:p14="http://schemas.microsoft.com/office/powerpoint/2010/main" val="2191961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14 Temperature Outcome Scena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76200"/>
            <a:ext cx="8875025" cy="654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6429106"/>
            <a:ext cx="6503062" cy="400110"/>
          </a:xfrm>
          <a:prstGeom prst="rect">
            <a:avLst/>
          </a:prstGeom>
          <a:noFill/>
        </p:spPr>
        <p:txBody>
          <a:bodyPr wrap="none" rtlCol="0">
            <a:spAutoFit/>
          </a:bodyPr>
          <a:lstStyle/>
          <a:p>
            <a:r>
              <a:rPr lang="en-US" sz="2000" dirty="0">
                <a:hlinkClick r:id="rId3"/>
              </a:rPr>
              <a:t>http://www.ncdc.noaa.gov/sotc/summary-info/global/2014/12</a:t>
            </a:r>
            <a:endParaRPr lang="en-US" sz="2000" dirty="0"/>
          </a:p>
        </p:txBody>
      </p:sp>
      <p:sp>
        <p:nvSpPr>
          <p:cNvPr id="3" name="Slide Number Placeholder 2"/>
          <p:cNvSpPr>
            <a:spLocks noGrp="1"/>
          </p:cNvSpPr>
          <p:nvPr>
            <p:ph type="sldNum" sz="quarter" idx="12"/>
          </p:nvPr>
        </p:nvSpPr>
        <p:spPr/>
        <p:txBody>
          <a:bodyPr/>
          <a:lstStyle/>
          <a:p>
            <a:pPr>
              <a:defRPr/>
            </a:pPr>
            <a:fld id="{33050611-9F70-4186-AF3E-B53D42EC1B7B}" type="slidenum">
              <a:rPr lang="en-US" smtClean="0"/>
              <a:pPr>
                <a:defRPr/>
              </a:pPr>
              <a:t>29</a:t>
            </a:fld>
            <a:endParaRPr lang="en-US"/>
          </a:p>
        </p:txBody>
      </p:sp>
    </p:spTree>
    <p:extLst>
      <p:ext uri="{BB962C8B-B14F-4D97-AF65-F5344CB8AC3E}">
        <p14:creationId xmlns:p14="http://schemas.microsoft.com/office/powerpoint/2010/main" val="240784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52415"/>
            <a:ext cx="9404723" cy="810025"/>
          </a:xfrm>
        </p:spPr>
        <p:txBody>
          <a:bodyPr/>
          <a:lstStyle/>
          <a:p>
            <a:pPr algn="ctr"/>
            <a:r>
              <a:rPr lang="en-US" sz="2800" dirty="0" smtClean="0">
                <a:latin typeface="Arial" panose="020B0604020202020204" pitchFamily="34" charset="0"/>
                <a:cs typeface="Arial" panose="020B0604020202020204" pitchFamily="34" charset="0"/>
              </a:rPr>
              <a:t>Characteristics of Climate Change</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26926" y="1402080"/>
            <a:ext cx="4824548" cy="4846319"/>
          </a:xfrm>
        </p:spPr>
        <p:txBody>
          <a:bodyPr>
            <a:normAutofit/>
          </a:bodyPr>
          <a:lstStyle/>
          <a:p>
            <a:r>
              <a:rPr lang="en-US" sz="2400" dirty="0" smtClean="0">
                <a:latin typeface="Arial" charset="0"/>
                <a:cs typeface="Arial" charset="0"/>
              </a:rPr>
              <a:t>Climate </a:t>
            </a:r>
            <a:r>
              <a:rPr lang="en-US" sz="2400" dirty="0">
                <a:latin typeface="Arial" charset="0"/>
                <a:cs typeface="Arial" charset="0"/>
              </a:rPr>
              <a:t>change involves changes in both the magnitude of mean variables and changes in their variances (extremes). </a:t>
            </a:r>
          </a:p>
          <a:p>
            <a:endParaRPr lang="en-US" sz="2400" dirty="0">
              <a:latin typeface="Arial" panose="020B0604020202020204" pitchFamily="34" charset="0"/>
              <a:cs typeface="Arial" panose="020B0604020202020204" pitchFamily="34" charset="0"/>
            </a:endParaRPr>
          </a:p>
        </p:txBody>
      </p:sp>
      <p:pic>
        <p:nvPicPr>
          <p:cNvPr id="4" name="Picture 3" descr="Extremes.jpg"/>
          <p:cNvPicPr>
            <a:picLocks noChangeAspect="1"/>
          </p:cNvPicPr>
          <p:nvPr/>
        </p:nvPicPr>
        <p:blipFill>
          <a:blip r:embed="rId2" cstate="print"/>
          <a:stretch>
            <a:fillRect/>
          </a:stretch>
        </p:blipFill>
        <p:spPr>
          <a:xfrm>
            <a:off x="696676" y="1113436"/>
            <a:ext cx="5029200" cy="5458113"/>
          </a:xfrm>
          <a:prstGeom prst="rect">
            <a:avLst/>
          </a:prstGeom>
        </p:spPr>
      </p:pic>
      <p:sp>
        <p:nvSpPr>
          <p:cNvPr id="5" name="Slide Number Placeholder 4"/>
          <p:cNvSpPr>
            <a:spLocks noGrp="1"/>
          </p:cNvSpPr>
          <p:nvPr>
            <p:ph type="sldNum" sz="quarter" idx="12"/>
          </p:nvPr>
        </p:nvSpPr>
        <p:spPr/>
        <p:txBody>
          <a:bodyPr/>
          <a:lstStyle/>
          <a:p>
            <a:fld id="{AA06A37E-7437-41AB-B92E-134F982B9C21}" type="slidenum">
              <a:rPr lang="en-US" smtClean="0"/>
              <a:t>3</a:t>
            </a:fld>
            <a:endParaRPr lang="en-US"/>
          </a:p>
        </p:txBody>
      </p:sp>
    </p:spTree>
    <p:extLst>
      <p:ext uri="{BB962C8B-B14F-4D97-AF65-F5344CB8AC3E}">
        <p14:creationId xmlns:p14="http://schemas.microsoft.com/office/powerpoint/2010/main" val="1288729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050611-9F70-4186-AF3E-B53D42EC1B7B}" type="slidenum">
              <a:rPr lang="en-US" smtClean="0"/>
              <a:pPr>
                <a:defRPr/>
              </a:pPr>
              <a:t>30</a:t>
            </a:fld>
            <a:endParaRPr lang="en-US"/>
          </a:p>
        </p:txBody>
      </p:sp>
      <p:pic>
        <p:nvPicPr>
          <p:cNvPr id="3" name="Picture 2"/>
          <p:cNvPicPr>
            <a:picLocks noChangeAspect="1"/>
          </p:cNvPicPr>
          <p:nvPr/>
        </p:nvPicPr>
        <p:blipFill>
          <a:blip r:embed="rId2"/>
          <a:stretch>
            <a:fillRect/>
          </a:stretch>
        </p:blipFill>
        <p:spPr>
          <a:xfrm>
            <a:off x="0" y="609600"/>
            <a:ext cx="12192000" cy="5043749"/>
          </a:xfrm>
          <a:prstGeom prst="rect">
            <a:avLst/>
          </a:prstGeom>
        </p:spPr>
      </p:pic>
      <p:sp>
        <p:nvSpPr>
          <p:cNvPr id="4" name="TextBox 3"/>
          <p:cNvSpPr txBox="1"/>
          <p:nvPr/>
        </p:nvSpPr>
        <p:spPr>
          <a:xfrm>
            <a:off x="5056763" y="5943600"/>
            <a:ext cx="1877437"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Fig SPM.7 a</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2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Solar Radiation</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262744"/>
            <a:ext cx="10605363" cy="4985656"/>
          </a:xfrm>
        </p:spPr>
        <p:txBody>
          <a:bodyPr>
            <a:normAutofit/>
          </a:bodyPr>
          <a:lstStyle/>
          <a:p>
            <a:r>
              <a:rPr lang="en-US" sz="2400" dirty="0" smtClean="0">
                <a:latin typeface="Arial" charset="0"/>
              </a:rPr>
              <a:t>The total energy flux from the sun reaching the area of space occupied by earth is called the solar constant.  Averages about 1370</a:t>
            </a:r>
            <a:r>
              <a:rPr lang="en-US" sz="2400" dirty="0" smtClean="0">
                <a:latin typeface="Arial" charset="0"/>
                <a:sym typeface="Symbol" pitchFamily="18" charset="2"/>
              </a:rPr>
              <a:t> W/m</a:t>
            </a:r>
            <a:r>
              <a:rPr lang="en-US" sz="2400" baseline="30000" dirty="0" smtClean="0">
                <a:latin typeface="Arial" charset="0"/>
                <a:sym typeface="Symbol" pitchFamily="18" charset="2"/>
              </a:rPr>
              <a:t>2</a:t>
            </a:r>
            <a:r>
              <a:rPr lang="en-US" sz="2400" dirty="0" smtClean="0">
                <a:latin typeface="Arial" charset="0"/>
                <a:sym typeface="Symbol" pitchFamily="18" charset="2"/>
              </a:rPr>
              <a:t>. </a:t>
            </a:r>
          </a:p>
          <a:p>
            <a:pPr>
              <a:lnSpc>
                <a:spcPct val="80000"/>
              </a:lnSpc>
            </a:pPr>
            <a:r>
              <a:rPr lang="en-US" sz="2400" dirty="0" smtClean="0">
                <a:latin typeface="Arial" charset="0"/>
              </a:rPr>
              <a:t>Radiation from sun that strikes the earth spans the range from 200 nm to 50,000 nm.  But it is concentrated in the visible range, with a maximum around 500 nm.  About 47% of incident solar radiation is 380 – 780 nm.  Infrared range (&gt;780 nm) is another 46%.  Ultraviolet (&lt;380 nm) is about 7%.  </a:t>
            </a:r>
          </a:p>
          <a:p>
            <a:pPr>
              <a:lnSpc>
                <a:spcPct val="80000"/>
              </a:lnSpc>
            </a:pPr>
            <a:r>
              <a:rPr lang="en-US" sz="2400" dirty="0" smtClean="0">
                <a:latin typeface="Arial" charset="0"/>
              </a:rPr>
              <a:t>Fortunately, most of the </a:t>
            </a:r>
            <a:r>
              <a:rPr lang="en-US" sz="2400" dirty="0" err="1" smtClean="0">
                <a:latin typeface="Arial" charset="0"/>
              </a:rPr>
              <a:t>uv</a:t>
            </a:r>
            <a:r>
              <a:rPr lang="en-US" sz="2400" dirty="0" smtClean="0">
                <a:latin typeface="Arial" charset="0"/>
              </a:rPr>
              <a:t> light is absorbed by the earth’s atmosphere and doesn’t make it to the surface.</a:t>
            </a:r>
          </a:p>
          <a:p>
            <a:pPr>
              <a:lnSpc>
                <a:spcPct val="80000"/>
              </a:lnSpc>
            </a:pPr>
            <a:r>
              <a:rPr lang="en-US" sz="2400" dirty="0" smtClean="0">
                <a:latin typeface="Arial" charset="0"/>
              </a:rPr>
              <a:t>The maximum intensity for solar radiation is about 483 nm (in the visible range) as shown on the next slide.</a:t>
            </a:r>
          </a:p>
          <a:p>
            <a:endParaRPr lang="en-US" sz="2400" dirty="0"/>
          </a:p>
        </p:txBody>
      </p:sp>
      <p:sp>
        <p:nvSpPr>
          <p:cNvPr id="4" name="Slide Number Placeholder 3"/>
          <p:cNvSpPr>
            <a:spLocks noGrp="1"/>
          </p:cNvSpPr>
          <p:nvPr>
            <p:ph type="sldNum" sz="quarter" idx="12"/>
          </p:nvPr>
        </p:nvSpPr>
        <p:spPr/>
        <p:txBody>
          <a:bodyPr/>
          <a:lstStyle/>
          <a:p>
            <a:fld id="{AA06A37E-7437-41AB-B92E-134F982B9C21}" type="slidenum">
              <a:rPr lang="en-US" smtClean="0"/>
              <a:t>4</a:t>
            </a:fld>
            <a:endParaRPr lang="en-US"/>
          </a:p>
        </p:txBody>
      </p:sp>
    </p:spTree>
    <p:extLst>
      <p:ext uri="{BB962C8B-B14F-4D97-AF65-F5344CB8AC3E}">
        <p14:creationId xmlns:p14="http://schemas.microsoft.com/office/powerpoint/2010/main" val="145517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ImgSolarRadiationBasicsFigSR3"/>
          <p:cNvPicPr>
            <a:picLocks noChangeAspect="1" noChangeArrowheads="1"/>
          </p:cNvPicPr>
          <p:nvPr/>
        </p:nvPicPr>
        <p:blipFill>
          <a:blip r:embed="rId2" cstate="print"/>
          <a:srcRect/>
          <a:stretch>
            <a:fillRect/>
          </a:stretch>
        </p:blipFill>
        <p:spPr bwMode="auto">
          <a:xfrm>
            <a:off x="1447800" y="140355"/>
            <a:ext cx="8991600" cy="6152340"/>
          </a:xfrm>
          <a:prstGeom prst="rect">
            <a:avLst/>
          </a:prstGeom>
          <a:noFill/>
          <a:ln w="9525">
            <a:noFill/>
            <a:miter lim="800000"/>
            <a:headEnd/>
            <a:tailEnd/>
          </a:ln>
        </p:spPr>
      </p:pic>
      <p:sp>
        <p:nvSpPr>
          <p:cNvPr id="11267" name="Text Box 5"/>
          <p:cNvSpPr txBox="1">
            <a:spLocks noChangeArrowheads="1"/>
          </p:cNvSpPr>
          <p:nvPr/>
        </p:nvSpPr>
        <p:spPr bwMode="auto">
          <a:xfrm>
            <a:off x="3068638" y="6308725"/>
            <a:ext cx="5694362" cy="396875"/>
          </a:xfrm>
          <a:prstGeom prst="rect">
            <a:avLst/>
          </a:prstGeom>
          <a:noFill/>
          <a:ln w="9525">
            <a:noFill/>
            <a:miter lim="800000"/>
            <a:headEnd/>
            <a:tailEnd/>
          </a:ln>
        </p:spPr>
        <p:txBody>
          <a:bodyPr wrap="none">
            <a:spAutoFit/>
          </a:bodyPr>
          <a:lstStyle/>
          <a:p>
            <a:r>
              <a:rPr lang="en-US" sz="2000" dirty="0">
                <a:hlinkClick r:id="rId3"/>
              </a:rPr>
              <a:t>http://solardat.uoregon.edu/SolarRadiationBasics.html</a:t>
            </a:r>
            <a:endParaRPr lang="en-US" sz="2000" dirty="0"/>
          </a:p>
        </p:txBody>
      </p:sp>
      <p:sp>
        <p:nvSpPr>
          <p:cNvPr id="2" name="Slide Number Placeholder 1"/>
          <p:cNvSpPr>
            <a:spLocks noGrp="1"/>
          </p:cNvSpPr>
          <p:nvPr>
            <p:ph type="sldNum" sz="quarter" idx="12"/>
          </p:nvPr>
        </p:nvSpPr>
        <p:spPr/>
        <p:txBody>
          <a:bodyPr/>
          <a:lstStyle/>
          <a:p>
            <a:fld id="{AA06A37E-7437-41AB-B92E-134F982B9C21}" type="slidenum">
              <a:rPr lang="en-US" smtClean="0"/>
              <a:t>5</a:t>
            </a:fld>
            <a:endParaRPr lang="en-US"/>
          </a:p>
        </p:txBody>
      </p:sp>
    </p:spTree>
    <p:extLst>
      <p:ext uri="{BB962C8B-B14F-4D97-AF65-F5344CB8AC3E}">
        <p14:creationId xmlns:p14="http://schemas.microsoft.com/office/powerpoint/2010/main" val="17756917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0025"/>
          </a:xfrm>
        </p:spPr>
        <p:txBody>
          <a:bodyPr/>
          <a:lstStyle/>
          <a:p>
            <a:pPr algn="ctr"/>
            <a:r>
              <a:rPr lang="en-US" sz="2800" dirty="0" smtClean="0">
                <a:latin typeface="Arial" panose="020B0604020202020204" pitchFamily="34" charset="0"/>
                <a:cs typeface="Arial" panose="020B0604020202020204" pitchFamily="34" charset="0"/>
              </a:rPr>
              <a:t>Energy Balance</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19498"/>
            <a:ext cx="10605363" cy="4828902"/>
          </a:xfrm>
        </p:spPr>
        <p:txBody>
          <a:bodyPr>
            <a:normAutofit/>
          </a:bodyPr>
          <a:lstStyle/>
          <a:p>
            <a:pPr>
              <a:lnSpc>
                <a:spcPct val="80000"/>
              </a:lnSpc>
            </a:pPr>
            <a:r>
              <a:rPr lang="en-US" sz="2400" dirty="0" smtClean="0">
                <a:latin typeface="Arial" charset="0"/>
              </a:rPr>
              <a:t>The earth must be in energy balance:  no net gain or loss over time. </a:t>
            </a:r>
            <a:r>
              <a:rPr lang="en-US" sz="2400" b="1" dirty="0" smtClean="0">
                <a:latin typeface="Arial" charset="0"/>
                <a:sym typeface="Symbol" pitchFamily="18" charset="2"/>
              </a:rPr>
              <a:t>So all energy absorbed by earth must eventually be radiated back into space</a:t>
            </a:r>
            <a:r>
              <a:rPr lang="en-US" sz="2400" dirty="0">
                <a:latin typeface="Arial" charset="0"/>
                <a:sym typeface="Symbol" pitchFamily="18" charset="2"/>
              </a:rPr>
              <a:t> </a:t>
            </a:r>
            <a:r>
              <a:rPr lang="en-US" sz="2400" b="1" dirty="0" smtClean="0">
                <a:latin typeface="Arial" charset="0"/>
                <a:sym typeface="Symbol" pitchFamily="18" charset="2"/>
              </a:rPr>
              <a:t>for the earth’s temperature to remain constant.</a:t>
            </a:r>
          </a:p>
          <a:p>
            <a:pPr>
              <a:lnSpc>
                <a:spcPct val="80000"/>
              </a:lnSpc>
            </a:pPr>
            <a:r>
              <a:rPr lang="en-US" sz="2400" dirty="0" smtClean="0">
                <a:latin typeface="Arial" charset="0"/>
                <a:sym typeface="Symbol" pitchFamily="18" charset="2"/>
              </a:rPr>
              <a:t>But the energy absorbed doesn’t have to be at the same wavelength as the energy emitted.</a:t>
            </a:r>
          </a:p>
          <a:p>
            <a:pPr>
              <a:lnSpc>
                <a:spcPct val="80000"/>
              </a:lnSpc>
            </a:pPr>
            <a:r>
              <a:rPr lang="en-US" sz="2400" b="1" dirty="0" smtClean="0">
                <a:latin typeface="Arial" charset="0"/>
              </a:rPr>
              <a:t>The earth absorbs sun’s radiation which is mostly in visible range and radiates mostly in infrared range.</a:t>
            </a:r>
          </a:p>
          <a:p>
            <a:pPr>
              <a:lnSpc>
                <a:spcPct val="80000"/>
              </a:lnSpc>
            </a:pPr>
            <a:r>
              <a:rPr lang="en-US" sz="2400" dirty="0" smtClean="0">
                <a:latin typeface="Arial" charset="0"/>
              </a:rPr>
              <a:t>Earth absorbs energy with a maximum wavelength of 483 nm but radiates at a maximum wavelength of 10,000 nm.</a:t>
            </a:r>
          </a:p>
        </p:txBody>
      </p:sp>
      <p:sp>
        <p:nvSpPr>
          <p:cNvPr id="4" name="Slide Number Placeholder 3"/>
          <p:cNvSpPr>
            <a:spLocks noGrp="1"/>
          </p:cNvSpPr>
          <p:nvPr>
            <p:ph type="sldNum" sz="quarter" idx="12"/>
          </p:nvPr>
        </p:nvSpPr>
        <p:spPr/>
        <p:txBody>
          <a:bodyPr/>
          <a:lstStyle/>
          <a:p>
            <a:fld id="{AA06A37E-7437-41AB-B92E-134F982B9C21}" type="slidenum">
              <a:rPr lang="en-US" smtClean="0"/>
              <a:t>6</a:t>
            </a:fld>
            <a:endParaRPr lang="en-US"/>
          </a:p>
        </p:txBody>
      </p:sp>
    </p:spTree>
    <p:extLst>
      <p:ext uri="{BB962C8B-B14F-4D97-AF65-F5344CB8AC3E}">
        <p14:creationId xmlns:p14="http://schemas.microsoft.com/office/powerpoint/2010/main" val="123638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1447800" y="152400"/>
            <a:ext cx="9372600" cy="6186487"/>
            <a:chOff x="144" y="576"/>
            <a:chExt cx="5616" cy="3629"/>
          </a:xfrm>
        </p:grpSpPr>
        <p:pic>
          <p:nvPicPr>
            <p:cNvPr id="14340" name="Picture 5" descr="figure 1-7"/>
            <p:cNvPicPr>
              <a:picLocks noChangeAspect="1" noChangeArrowheads="1"/>
            </p:cNvPicPr>
            <p:nvPr/>
          </p:nvPicPr>
          <p:blipFill>
            <a:blip r:embed="rId2" cstate="print"/>
            <a:srcRect/>
            <a:stretch>
              <a:fillRect/>
            </a:stretch>
          </p:blipFill>
          <p:spPr bwMode="auto">
            <a:xfrm>
              <a:off x="144" y="576"/>
              <a:ext cx="2880" cy="3629"/>
            </a:xfrm>
            <a:prstGeom prst="rect">
              <a:avLst/>
            </a:prstGeom>
            <a:noFill/>
            <a:ln w="9525">
              <a:noFill/>
              <a:miter lim="800000"/>
              <a:headEnd/>
              <a:tailEnd/>
            </a:ln>
          </p:spPr>
        </p:pic>
        <p:pic>
          <p:nvPicPr>
            <p:cNvPr id="14341" name="Picture 6" descr="figure 1-8"/>
            <p:cNvPicPr>
              <a:picLocks noChangeAspect="1" noChangeArrowheads="1"/>
            </p:cNvPicPr>
            <p:nvPr/>
          </p:nvPicPr>
          <p:blipFill>
            <a:blip r:embed="rId3" cstate="print"/>
            <a:srcRect/>
            <a:stretch>
              <a:fillRect/>
            </a:stretch>
          </p:blipFill>
          <p:spPr bwMode="auto">
            <a:xfrm>
              <a:off x="3072" y="576"/>
              <a:ext cx="2688" cy="3570"/>
            </a:xfrm>
            <a:prstGeom prst="rect">
              <a:avLst/>
            </a:prstGeom>
            <a:noFill/>
            <a:ln w="9525">
              <a:noFill/>
              <a:miter lim="800000"/>
              <a:headEnd/>
              <a:tailEnd/>
            </a:ln>
          </p:spPr>
        </p:pic>
      </p:grpSp>
      <p:sp>
        <p:nvSpPr>
          <p:cNvPr id="14339" name="Text Box 7"/>
          <p:cNvSpPr txBox="1">
            <a:spLocks noChangeArrowheads="1"/>
          </p:cNvSpPr>
          <p:nvPr/>
        </p:nvSpPr>
        <p:spPr bwMode="auto">
          <a:xfrm>
            <a:off x="3336925" y="6415087"/>
            <a:ext cx="6019800" cy="366713"/>
          </a:xfrm>
          <a:prstGeom prst="rect">
            <a:avLst/>
          </a:prstGeom>
          <a:noFill/>
          <a:ln w="9525">
            <a:noFill/>
            <a:miter lim="800000"/>
            <a:headEnd/>
            <a:tailEnd/>
          </a:ln>
        </p:spPr>
        <p:txBody>
          <a:bodyPr wrap="none">
            <a:spAutoFit/>
          </a:bodyPr>
          <a:lstStyle/>
          <a:p>
            <a:r>
              <a:rPr lang="en-US" sz="1800" dirty="0"/>
              <a:t>Seinfeld and </a:t>
            </a:r>
            <a:r>
              <a:rPr lang="en-US" sz="1800" dirty="0" err="1"/>
              <a:t>Pandis</a:t>
            </a:r>
            <a:r>
              <a:rPr lang="en-US" sz="1800" dirty="0"/>
              <a:t>, Atmospheric Chemistry and Physics, 1998</a:t>
            </a:r>
          </a:p>
        </p:txBody>
      </p:sp>
      <p:sp>
        <p:nvSpPr>
          <p:cNvPr id="2" name="Slide Number Placeholder 1"/>
          <p:cNvSpPr>
            <a:spLocks noGrp="1"/>
          </p:cNvSpPr>
          <p:nvPr>
            <p:ph type="sldNum" sz="quarter" idx="12"/>
          </p:nvPr>
        </p:nvSpPr>
        <p:spPr/>
        <p:txBody>
          <a:bodyPr/>
          <a:lstStyle/>
          <a:p>
            <a:fld id="{AA06A37E-7437-41AB-B92E-134F982B9C21}" type="slidenum">
              <a:rPr lang="en-US" smtClean="0"/>
              <a:t>7</a:t>
            </a:fld>
            <a:endParaRPr lang="en-US"/>
          </a:p>
        </p:txBody>
      </p:sp>
    </p:spTree>
    <p:extLst>
      <p:ext uri="{BB962C8B-B14F-4D97-AF65-F5344CB8AC3E}">
        <p14:creationId xmlns:p14="http://schemas.microsoft.com/office/powerpoint/2010/main" val="20048555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09800" y="228600"/>
            <a:ext cx="7848600" cy="609600"/>
          </a:xfrm>
        </p:spPr>
        <p:txBody>
          <a:bodyPr/>
          <a:lstStyle/>
          <a:p>
            <a:pPr algn="ctr"/>
            <a:r>
              <a:rPr lang="en-US" sz="2800" dirty="0">
                <a:latin typeface="Arial" charset="0"/>
              </a:rPr>
              <a:t>Temperature</a:t>
            </a:r>
          </a:p>
        </p:txBody>
      </p:sp>
      <p:sp>
        <p:nvSpPr>
          <p:cNvPr id="49155" name="Rectangle 3"/>
          <p:cNvSpPr>
            <a:spLocks noGrp="1" noChangeArrowheads="1"/>
          </p:cNvSpPr>
          <p:nvPr>
            <p:ph idx="1"/>
          </p:nvPr>
        </p:nvSpPr>
        <p:spPr>
          <a:xfrm>
            <a:off x="685800" y="1088576"/>
            <a:ext cx="10896600" cy="5562600"/>
          </a:xfrm>
        </p:spPr>
        <p:txBody>
          <a:bodyPr/>
          <a:lstStyle/>
          <a:p>
            <a:pPr marL="609600" indent="-609600"/>
            <a:r>
              <a:rPr lang="en-US" sz="2400" dirty="0">
                <a:latin typeface="Arial" charset="0"/>
              </a:rPr>
              <a:t>Wein’s Law</a:t>
            </a:r>
          </a:p>
          <a:p>
            <a:pPr marL="787400" lvl="1" indent="-330200"/>
            <a:r>
              <a:rPr lang="en-US" sz="2400" dirty="0">
                <a:latin typeface="Arial" charset="0"/>
              </a:rPr>
              <a:t>Temperature of a Black Body radiator is related to wavelength maximum in emission spectrum by the equation  </a:t>
            </a:r>
          </a:p>
          <a:p>
            <a:pPr marL="787400" lvl="1" indent="-330200">
              <a:buNone/>
            </a:pPr>
            <a:r>
              <a:rPr lang="en-US" sz="2400" dirty="0">
                <a:latin typeface="Arial" charset="0"/>
                <a:sym typeface="Symbol" pitchFamily="18" charset="2"/>
              </a:rPr>
              <a:t>		T = 2.9 x 10</a:t>
            </a:r>
            <a:r>
              <a:rPr lang="en-US" sz="2400" baseline="30000" dirty="0">
                <a:latin typeface="Arial" charset="0"/>
                <a:sym typeface="Symbol" pitchFamily="18" charset="2"/>
              </a:rPr>
              <a:t>6</a:t>
            </a:r>
            <a:r>
              <a:rPr lang="en-US" sz="2400" dirty="0">
                <a:latin typeface="Arial" charset="0"/>
                <a:sym typeface="Symbol" pitchFamily="18" charset="2"/>
              </a:rPr>
              <a:t> nm K / </a:t>
            </a:r>
            <a:r>
              <a:rPr lang="en-US" sz="2400" baseline="-25000" dirty="0">
                <a:latin typeface="Arial" charset="0"/>
                <a:sym typeface="Symbol" pitchFamily="18" charset="2"/>
              </a:rPr>
              <a:t>max</a:t>
            </a:r>
            <a:r>
              <a:rPr lang="en-US" sz="2400" dirty="0">
                <a:latin typeface="Arial" charset="0"/>
                <a:sym typeface="Symbol" pitchFamily="18" charset="2"/>
              </a:rPr>
              <a:t> (nm) 	</a:t>
            </a:r>
          </a:p>
          <a:p>
            <a:pPr marL="787400" lvl="1" indent="-330200"/>
            <a:r>
              <a:rPr lang="en-US" sz="2400" dirty="0">
                <a:latin typeface="Arial" charset="0"/>
                <a:sym typeface="Symbol" pitchFamily="18" charset="2"/>
              </a:rPr>
              <a:t>Notice that this equation means that as a Black Body is heated up, it not only gives off more radiation, but the radiation shifts to a smaller wavelength.  </a:t>
            </a:r>
          </a:p>
          <a:p>
            <a:pPr marL="787400" lvl="1" indent="-330200"/>
            <a:r>
              <a:rPr lang="en-US" sz="2400" dirty="0">
                <a:latin typeface="Arial" charset="0"/>
                <a:sym typeface="Symbol" pitchFamily="18" charset="2"/>
              </a:rPr>
              <a:t>Sun’s peak wavelength of 483 nm equates to a temperature of 6004 K.</a:t>
            </a:r>
          </a:p>
          <a:p>
            <a:pPr marL="787400" lvl="1" indent="-330200">
              <a:buNone/>
            </a:pPr>
            <a:r>
              <a:rPr lang="en-US" sz="2400" dirty="0">
                <a:latin typeface="Arial" charset="0"/>
                <a:sym typeface="Symbol" pitchFamily="18" charset="2"/>
              </a:rPr>
              <a:t>		T = 2.9 x 10</a:t>
            </a:r>
            <a:r>
              <a:rPr lang="en-US" sz="2400" baseline="30000" dirty="0">
                <a:latin typeface="Arial" charset="0"/>
                <a:sym typeface="Symbol" pitchFamily="18" charset="2"/>
              </a:rPr>
              <a:t>6</a:t>
            </a:r>
            <a:r>
              <a:rPr lang="en-US" sz="2400" dirty="0">
                <a:latin typeface="Arial" charset="0"/>
                <a:sym typeface="Symbol" pitchFamily="18" charset="2"/>
              </a:rPr>
              <a:t> nm K/ 483 nm = 6004 K</a:t>
            </a:r>
          </a:p>
          <a:p>
            <a:pPr marL="787400" lvl="1" indent="-330200"/>
            <a:r>
              <a:rPr lang="en-US" sz="2400" dirty="0">
                <a:latin typeface="Arial" charset="0"/>
              </a:rPr>
              <a:t>The earth also radiates energy back into space.  It’s maximum wavelength (as viewed from space is about 10,000 nm – in the IR range).  From Wein’s law, the earth acts as a Black Body radiator of about 288 </a:t>
            </a:r>
            <a:r>
              <a:rPr lang="en-US" sz="2400" dirty="0" smtClean="0">
                <a:latin typeface="Arial" charset="0"/>
              </a:rPr>
              <a:t>K or +15 </a:t>
            </a:r>
            <a:r>
              <a:rPr lang="en-US" sz="2400" baseline="30000" dirty="0" err="1" smtClean="0">
                <a:latin typeface="Arial" charset="0"/>
              </a:rPr>
              <a:t>o</a:t>
            </a:r>
            <a:r>
              <a:rPr lang="en-US" sz="2400" dirty="0" err="1" smtClean="0">
                <a:latin typeface="Arial" charset="0"/>
              </a:rPr>
              <a:t>C</a:t>
            </a:r>
            <a:endParaRPr lang="en-US" sz="2400" dirty="0">
              <a:latin typeface="Arial" charset="0"/>
            </a:endParaRPr>
          </a:p>
        </p:txBody>
      </p:sp>
      <p:sp>
        <p:nvSpPr>
          <p:cNvPr id="2" name="Slide Number Placeholder 1"/>
          <p:cNvSpPr>
            <a:spLocks noGrp="1"/>
          </p:cNvSpPr>
          <p:nvPr>
            <p:ph type="sldNum" sz="quarter" idx="12"/>
          </p:nvPr>
        </p:nvSpPr>
        <p:spPr/>
        <p:txBody>
          <a:bodyPr/>
          <a:lstStyle/>
          <a:p>
            <a:fld id="{AA06A37E-7437-41AB-B92E-134F982B9C21}" type="slidenum">
              <a:rPr lang="en-US" smtClean="0"/>
              <a:t>8</a:t>
            </a:fld>
            <a:endParaRPr lang="en-US"/>
          </a:p>
        </p:txBody>
      </p:sp>
    </p:spTree>
    <p:extLst>
      <p:ext uri="{BB962C8B-B14F-4D97-AF65-F5344CB8AC3E}">
        <p14:creationId xmlns:p14="http://schemas.microsoft.com/office/powerpoint/2010/main" val="776114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9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91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91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381000"/>
            <a:ext cx="7772400" cy="685800"/>
          </a:xfrm>
        </p:spPr>
        <p:txBody>
          <a:bodyPr/>
          <a:lstStyle/>
          <a:p>
            <a:pPr algn="ctr"/>
            <a:r>
              <a:rPr lang="en-US" sz="2800" dirty="0" smtClean="0">
                <a:latin typeface="Arial" charset="0"/>
              </a:rPr>
              <a:t>Stefan-</a:t>
            </a:r>
            <a:r>
              <a:rPr lang="en-US" sz="2800" dirty="0" err="1" smtClean="0">
                <a:latin typeface="Arial" charset="0"/>
              </a:rPr>
              <a:t>Boltzman</a:t>
            </a:r>
            <a:r>
              <a:rPr lang="en-US" sz="2800" dirty="0" smtClean="0">
                <a:latin typeface="Arial" charset="0"/>
              </a:rPr>
              <a:t> Equation</a:t>
            </a:r>
            <a:endParaRPr lang="en-US" sz="2800" dirty="0">
              <a:latin typeface="Arial" charset="0"/>
            </a:endParaRPr>
          </a:p>
        </p:txBody>
      </p:sp>
      <p:sp>
        <p:nvSpPr>
          <p:cNvPr id="16387" name="Rectangle 3"/>
          <p:cNvSpPr>
            <a:spLocks noGrp="1" noChangeArrowheads="1"/>
          </p:cNvSpPr>
          <p:nvPr>
            <p:ph idx="1"/>
          </p:nvPr>
        </p:nvSpPr>
        <p:spPr>
          <a:xfrm>
            <a:off x="609600" y="1219200"/>
            <a:ext cx="10896600" cy="4876800"/>
          </a:xfrm>
        </p:spPr>
        <p:txBody>
          <a:bodyPr>
            <a:noAutofit/>
          </a:bodyPr>
          <a:lstStyle/>
          <a:p>
            <a:r>
              <a:rPr lang="en-US" sz="2400" dirty="0" smtClean="0">
                <a:latin typeface="Arial" charset="0"/>
              </a:rPr>
              <a:t>Rate of energy radiating from Black Body is a function of its temperature as shown by the Stefan-</a:t>
            </a:r>
            <a:r>
              <a:rPr lang="en-US" sz="2400" dirty="0" err="1" smtClean="0">
                <a:latin typeface="Arial" charset="0"/>
              </a:rPr>
              <a:t>Boltzman</a:t>
            </a:r>
            <a:r>
              <a:rPr lang="en-US" sz="2400" dirty="0" smtClean="0">
                <a:latin typeface="Arial" charset="0"/>
              </a:rPr>
              <a:t> equation.	</a:t>
            </a:r>
          </a:p>
          <a:p>
            <a:pPr>
              <a:buFontTx/>
              <a:buNone/>
            </a:pPr>
            <a:r>
              <a:rPr lang="en-US" sz="2400" dirty="0" smtClean="0">
                <a:latin typeface="Arial" charset="0"/>
              </a:rPr>
              <a:t>		S = kT</a:t>
            </a:r>
            <a:r>
              <a:rPr lang="en-US" sz="2400" baseline="30000" dirty="0" smtClean="0">
                <a:latin typeface="Arial" charset="0"/>
              </a:rPr>
              <a:t>4</a:t>
            </a:r>
            <a:r>
              <a:rPr lang="en-US" sz="2400" dirty="0" smtClean="0">
                <a:latin typeface="Arial" charset="0"/>
              </a:rPr>
              <a:t> where k = 5.67 x 10</a:t>
            </a:r>
            <a:r>
              <a:rPr lang="en-US" sz="2400" baseline="30000" dirty="0" smtClean="0">
                <a:latin typeface="Arial" charset="0"/>
              </a:rPr>
              <a:t>-8</a:t>
            </a:r>
            <a:r>
              <a:rPr lang="en-US" sz="2400" dirty="0" smtClean="0">
                <a:latin typeface="Arial" charset="0"/>
              </a:rPr>
              <a:t> watts/m</a:t>
            </a:r>
            <a:r>
              <a:rPr lang="en-US" sz="2400" baseline="30000" dirty="0" smtClean="0">
                <a:latin typeface="Arial" charset="0"/>
              </a:rPr>
              <a:t>2 </a:t>
            </a:r>
            <a:r>
              <a:rPr lang="en-US" sz="2400" dirty="0" smtClean="0">
                <a:latin typeface="Arial" charset="0"/>
              </a:rPr>
              <a:t>K</a:t>
            </a:r>
          </a:p>
          <a:p>
            <a:pPr>
              <a:buFontTx/>
              <a:buNone/>
            </a:pPr>
            <a:r>
              <a:rPr lang="en-US" sz="2400" dirty="0" smtClean="0">
                <a:latin typeface="Arial" charset="0"/>
              </a:rPr>
              <a:t>		where S = rate at which the earth is radiating energy back into space.</a:t>
            </a:r>
          </a:p>
          <a:p>
            <a:r>
              <a:rPr lang="en-US" sz="2400" dirty="0" smtClean="0">
                <a:latin typeface="Arial" charset="0"/>
              </a:rPr>
              <a:t>The solar constant for incident radiation is 1370 W/m</a:t>
            </a:r>
            <a:r>
              <a:rPr lang="en-US" sz="2400" baseline="30000" dirty="0" smtClean="0">
                <a:latin typeface="Arial" charset="0"/>
              </a:rPr>
              <a:t>2</a:t>
            </a:r>
            <a:r>
              <a:rPr lang="en-US" sz="2400" dirty="0" smtClean="0">
                <a:latin typeface="Arial" charset="0"/>
              </a:rPr>
              <a:t> but some of that energy is reflected back into space without being absorbed.  This is called the </a:t>
            </a:r>
            <a:r>
              <a:rPr lang="en-US" sz="2400" b="1" dirty="0" smtClean="0">
                <a:latin typeface="Arial" charset="0"/>
              </a:rPr>
              <a:t>albedo</a:t>
            </a:r>
            <a:r>
              <a:rPr lang="en-US" sz="2400" dirty="0" smtClean="0">
                <a:latin typeface="Arial" charset="0"/>
              </a:rPr>
              <a:t> and is affected by clouds, snow and ice, pollution, volcanic emissions, etc.  The </a:t>
            </a:r>
            <a:r>
              <a:rPr lang="en-US" sz="2400" dirty="0" err="1" smtClean="0">
                <a:latin typeface="Arial" charset="0"/>
              </a:rPr>
              <a:t>ave</a:t>
            </a:r>
            <a:r>
              <a:rPr lang="en-US" sz="2400" dirty="0" smtClean="0">
                <a:latin typeface="Arial" charset="0"/>
              </a:rPr>
              <a:t> albedo for the earth is about 0.3.  Energy reflected and not absorbed does not affect the earth’s climate.</a:t>
            </a:r>
          </a:p>
          <a:p>
            <a:r>
              <a:rPr lang="en-US" sz="2400" dirty="0" smtClean="0">
                <a:latin typeface="Arial" charset="0"/>
              </a:rPr>
              <a:t>Absorption of the sun’s energy occurs in an area normal to the solar beam with an area = </a:t>
            </a:r>
            <a:r>
              <a:rPr lang="en-US" sz="2400" dirty="0" smtClean="0">
                <a:latin typeface="Arial" charset="0"/>
                <a:sym typeface="Symbol" pitchFamily="18" charset="2"/>
              </a:rPr>
              <a:t>r</a:t>
            </a:r>
            <a:r>
              <a:rPr lang="en-US" sz="2400" baseline="30000" dirty="0" smtClean="0">
                <a:latin typeface="Arial" charset="0"/>
                <a:sym typeface="Symbol" pitchFamily="18" charset="2"/>
              </a:rPr>
              <a:t>2</a:t>
            </a:r>
            <a:r>
              <a:rPr lang="en-US" sz="2400" dirty="0" smtClean="0">
                <a:latin typeface="Arial" charset="0"/>
                <a:sym typeface="Symbol" pitchFamily="18" charset="2"/>
              </a:rPr>
              <a:t> where r = earth’s radius.  </a:t>
            </a:r>
            <a:r>
              <a:rPr lang="en-US" sz="2400" dirty="0" smtClean="0">
                <a:latin typeface="Arial" charset="0"/>
                <a:sym typeface="Symbol" pitchFamily="18" charset="2"/>
              </a:rPr>
              <a:t>But </a:t>
            </a:r>
            <a:r>
              <a:rPr lang="en-US" sz="2400" dirty="0">
                <a:latin typeface="Arial" charset="0"/>
                <a:sym typeface="Symbol" pitchFamily="18" charset="2"/>
              </a:rPr>
              <a:t>earth can radiate back into space from its entire surface </a:t>
            </a:r>
            <a:r>
              <a:rPr lang="en-US" sz="2400" dirty="0" smtClean="0">
                <a:latin typeface="Arial" charset="0"/>
                <a:sym typeface="Symbol" pitchFamily="18" charset="2"/>
              </a:rPr>
              <a:t>area which = </a:t>
            </a:r>
            <a:r>
              <a:rPr lang="en-US" sz="2400" dirty="0">
                <a:latin typeface="Arial" charset="0"/>
                <a:sym typeface="Symbol" pitchFamily="18" charset="2"/>
              </a:rPr>
              <a:t>4 </a:t>
            </a:r>
            <a:r>
              <a:rPr lang="en-US" sz="2400" dirty="0" smtClean="0">
                <a:latin typeface="Arial" charset="0"/>
                <a:sym typeface="Symbol" pitchFamily="18" charset="2"/>
              </a:rPr>
              <a:t>r</a:t>
            </a:r>
            <a:r>
              <a:rPr lang="en-US" sz="2400" baseline="30000" dirty="0" smtClean="0">
                <a:latin typeface="Arial" charset="0"/>
                <a:sym typeface="Symbol" pitchFamily="18" charset="2"/>
              </a:rPr>
              <a:t>2</a:t>
            </a:r>
            <a:r>
              <a:rPr lang="en-US" sz="2400" dirty="0" smtClean="0">
                <a:latin typeface="Arial" charset="0"/>
                <a:sym typeface="Symbol" pitchFamily="18" charset="2"/>
              </a:rPr>
              <a:t>.</a:t>
            </a:r>
          </a:p>
        </p:txBody>
      </p:sp>
      <p:sp>
        <p:nvSpPr>
          <p:cNvPr id="2" name="Slide Number Placeholder 1"/>
          <p:cNvSpPr>
            <a:spLocks noGrp="1"/>
          </p:cNvSpPr>
          <p:nvPr>
            <p:ph type="sldNum" sz="quarter" idx="12"/>
          </p:nvPr>
        </p:nvSpPr>
        <p:spPr/>
        <p:txBody>
          <a:bodyPr/>
          <a:lstStyle/>
          <a:p>
            <a:fld id="{AA06A37E-7437-41AB-B92E-134F982B9C21}" type="slidenum">
              <a:rPr lang="en-US" smtClean="0"/>
              <a:t>9</a:t>
            </a:fld>
            <a:endParaRPr lang="en-US"/>
          </a:p>
        </p:txBody>
      </p:sp>
    </p:spTree>
    <p:extLst>
      <p:ext uri="{BB962C8B-B14F-4D97-AF65-F5344CB8AC3E}">
        <p14:creationId xmlns:p14="http://schemas.microsoft.com/office/powerpoint/2010/main" val="223839185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8745</TotalTime>
  <Words>1572</Words>
  <Application>Microsoft Office PowerPoint</Application>
  <PresentationFormat>Widescreen</PresentationFormat>
  <Paragraphs>130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CG Times</vt:lpstr>
      <vt:lpstr>Symbol</vt:lpstr>
      <vt:lpstr>Tahoma</vt:lpstr>
      <vt:lpstr>Wingdings</vt:lpstr>
      <vt:lpstr>Office Theme</vt:lpstr>
      <vt:lpstr>The Science Behind Climate Change</vt:lpstr>
      <vt:lpstr>What is Climate Change?</vt:lpstr>
      <vt:lpstr>Characteristics of Climate Change</vt:lpstr>
      <vt:lpstr>Solar Radiation</vt:lpstr>
      <vt:lpstr>PowerPoint Presentation</vt:lpstr>
      <vt:lpstr>Energy Balance</vt:lpstr>
      <vt:lpstr>PowerPoint Presentation</vt:lpstr>
      <vt:lpstr>Temperature</vt:lpstr>
      <vt:lpstr>Stefan-Boltzman Equation</vt:lpstr>
      <vt:lpstr>PowerPoint Presentation</vt:lpstr>
      <vt:lpstr>Greenhouse Effect</vt:lpstr>
      <vt:lpstr>Greenhouse Effect</vt:lpstr>
      <vt:lpstr>IR Absorption</vt:lpstr>
      <vt:lpstr>IR Absorption</vt:lpstr>
      <vt:lpstr>PowerPoint Presentation</vt:lpstr>
      <vt:lpstr>Atmospheric Windows</vt:lpstr>
      <vt:lpstr>PowerPoint Presentation</vt:lpstr>
      <vt:lpstr>Greenhouse Gases</vt:lpstr>
      <vt:lpstr>Atmospheric Window</vt:lpstr>
      <vt:lpstr>Global Warming Potential</vt:lpstr>
      <vt:lpstr>Carbon Dioxide</vt:lpstr>
      <vt:lpstr>PowerPoint Presentation</vt:lpstr>
      <vt:lpstr>Mauna Loa</vt:lpstr>
      <vt:lpstr>PowerPoint Presentation</vt:lpstr>
      <vt:lpstr>PowerPoint Presentation</vt:lpstr>
      <vt:lpstr>Temperature and Ice Cores</vt:lpstr>
      <vt:lpstr>PowerPoint Presentation</vt:lpstr>
      <vt:lpstr>Global Warming</vt:lpstr>
      <vt:lpstr>PowerPoint Presentation</vt:lpstr>
      <vt:lpstr>PowerPoint Presentation</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Behind Climate Change</dc:title>
  <dc:creator>Larry Olson</dc:creator>
  <cp:lastModifiedBy>Larry Olson</cp:lastModifiedBy>
  <cp:revision>29</cp:revision>
  <dcterms:created xsi:type="dcterms:W3CDTF">2018-10-23T22:31:58Z</dcterms:created>
  <dcterms:modified xsi:type="dcterms:W3CDTF">2018-10-30T00:17:42Z</dcterms:modified>
</cp:coreProperties>
</file>